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256" r:id="rId2"/>
    <p:sldId id="258" r:id="rId3"/>
    <p:sldId id="267" r:id="rId4"/>
    <p:sldId id="268" r:id="rId5"/>
    <p:sldId id="263" r:id="rId6"/>
    <p:sldId id="264" r:id="rId7"/>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097818-0C5C-45C3-BCE0-9B6DB13E3181}" v="13" dt="2021-11-17T18:57:42.9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80" autoAdjust="0"/>
    <p:restoredTop sz="94249" autoAdjust="0"/>
  </p:normalViewPr>
  <p:slideViewPr>
    <p:cSldViewPr snapToGrid="0">
      <p:cViewPr>
        <p:scale>
          <a:sx n="100" d="100"/>
          <a:sy n="100" d="100"/>
        </p:scale>
        <p:origin x="-384" y="-104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709DF5-667E-41EB-800A-8D1C3CA93FDC}" type="datetimeFigureOut">
              <a:rPr lang="es-AR" smtClean="0"/>
              <a:t>13/07/2022</a:t>
            </a:fld>
            <a:endParaRPr lang="es-AR"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DE0C92-AEC6-4419-B0E7-F6C9C56498CB}" type="slidenum">
              <a:rPr lang="es-AR" smtClean="0"/>
              <a:t>‹Nº›</a:t>
            </a:fld>
            <a:endParaRPr lang="es-AR" dirty="0"/>
          </a:p>
        </p:txBody>
      </p:sp>
    </p:spTree>
    <p:extLst>
      <p:ext uri="{BB962C8B-B14F-4D97-AF65-F5344CB8AC3E}">
        <p14:creationId xmlns:p14="http://schemas.microsoft.com/office/powerpoint/2010/main" val="2212375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83DE0C92-AEC6-4419-B0E7-F6C9C56498CB}" type="slidenum">
              <a:rPr lang="es-AR" smtClean="0"/>
              <a:t>1</a:t>
            </a:fld>
            <a:endParaRPr lang="es-AR" dirty="0"/>
          </a:p>
        </p:txBody>
      </p:sp>
    </p:spTree>
    <p:extLst>
      <p:ext uri="{BB962C8B-B14F-4D97-AF65-F5344CB8AC3E}">
        <p14:creationId xmlns:p14="http://schemas.microsoft.com/office/powerpoint/2010/main" val="252697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83DE0C92-AEC6-4419-B0E7-F6C9C56498CB}" type="slidenum">
              <a:rPr lang="es-AR" smtClean="0"/>
              <a:t>2</a:t>
            </a:fld>
            <a:endParaRPr lang="es-AR" dirty="0"/>
          </a:p>
        </p:txBody>
      </p:sp>
    </p:spTree>
    <p:extLst>
      <p:ext uri="{BB962C8B-B14F-4D97-AF65-F5344CB8AC3E}">
        <p14:creationId xmlns:p14="http://schemas.microsoft.com/office/powerpoint/2010/main" val="2663831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83DE0C92-AEC6-4419-B0E7-F6C9C56498CB}" type="slidenum">
              <a:rPr lang="es-AR" smtClean="0"/>
              <a:t>3</a:t>
            </a:fld>
            <a:endParaRPr lang="es-AR" dirty="0"/>
          </a:p>
        </p:txBody>
      </p:sp>
    </p:spTree>
    <p:extLst>
      <p:ext uri="{BB962C8B-B14F-4D97-AF65-F5344CB8AC3E}">
        <p14:creationId xmlns:p14="http://schemas.microsoft.com/office/powerpoint/2010/main" val="230876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83DE0C92-AEC6-4419-B0E7-F6C9C56498CB}" type="slidenum">
              <a:rPr lang="es-AR" smtClean="0"/>
              <a:t>4</a:t>
            </a:fld>
            <a:endParaRPr lang="es-AR" dirty="0"/>
          </a:p>
        </p:txBody>
      </p:sp>
    </p:spTree>
    <p:extLst>
      <p:ext uri="{BB962C8B-B14F-4D97-AF65-F5344CB8AC3E}">
        <p14:creationId xmlns:p14="http://schemas.microsoft.com/office/powerpoint/2010/main" val="2582874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8A6AA7-1AD1-42A6-913B-76E45D32306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7736F75B-86AB-43CA-9E4D-2A00A00EF0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C80A9CA0-7AC1-40BE-AAC1-6EA0ED8C4006}"/>
              </a:ext>
            </a:extLst>
          </p:cNvPr>
          <p:cNvSpPr>
            <a:spLocks noGrp="1"/>
          </p:cNvSpPr>
          <p:nvPr>
            <p:ph type="dt" sz="half" idx="10"/>
          </p:nvPr>
        </p:nvSpPr>
        <p:spPr/>
        <p:txBody>
          <a:bodyPr/>
          <a:lstStyle/>
          <a:p>
            <a:fld id="{6A4B53A7-3209-46A6-9454-F38EAC8F11E7}" type="datetimeFigureOut">
              <a:rPr lang="en-US" smtClean="0"/>
              <a:pPr/>
              <a:t>7/13/2022</a:t>
            </a:fld>
            <a:endParaRPr lang="en-US" dirty="0"/>
          </a:p>
        </p:txBody>
      </p:sp>
      <p:sp>
        <p:nvSpPr>
          <p:cNvPr id="5" name="Marcador de pie de página 4">
            <a:extLst>
              <a:ext uri="{FF2B5EF4-FFF2-40B4-BE49-F238E27FC236}">
                <a16:creationId xmlns:a16="http://schemas.microsoft.com/office/drawing/2014/main" id="{8A597086-A006-478F-82DB-E6AB6AFC651A}"/>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C5331CCF-B8FE-4A26-ADF4-8220C1E0146E}"/>
              </a:ext>
            </a:extLst>
          </p:cNvPr>
          <p:cNvSpPr>
            <a:spLocks noGrp="1"/>
          </p:cNvSpPr>
          <p:nvPr>
            <p:ph type="sldNum" sz="quarter" idx="12"/>
          </p:nvPr>
        </p:nvSpPr>
        <p:spPr/>
        <p:txBody>
          <a:bodyPr/>
          <a:lstStyle/>
          <a:p>
            <a:fld id="{27CE633F-9882-4A5C-83A2-1109D0C73261}" type="slidenum">
              <a:rPr lang="en-US" smtClean="0"/>
              <a:pPr/>
              <a:t>‹Nº›</a:t>
            </a:fld>
            <a:endParaRPr lang="en-US" dirty="0"/>
          </a:p>
        </p:txBody>
      </p:sp>
    </p:spTree>
    <p:extLst>
      <p:ext uri="{BB962C8B-B14F-4D97-AF65-F5344CB8AC3E}">
        <p14:creationId xmlns:p14="http://schemas.microsoft.com/office/powerpoint/2010/main" val="389636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B45EE1-3FC9-4CA8-B8FF-970655C49788}"/>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BEDCD8B5-7EEB-43BC-AC67-5AFF1A79521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866AF920-D788-4BB0-A3B2-080BFEE30464}"/>
              </a:ext>
            </a:extLst>
          </p:cNvPr>
          <p:cNvSpPr>
            <a:spLocks noGrp="1"/>
          </p:cNvSpPr>
          <p:nvPr>
            <p:ph type="dt" sz="half" idx="10"/>
          </p:nvPr>
        </p:nvSpPr>
        <p:spPr/>
        <p:txBody>
          <a:bodyPr/>
          <a:lstStyle/>
          <a:p>
            <a:fld id="{6A4B53A7-3209-46A6-9454-F38EAC8F11E7}" type="datetimeFigureOut">
              <a:rPr lang="en-US" smtClean="0"/>
              <a:pPr/>
              <a:t>7/13/2022</a:t>
            </a:fld>
            <a:endParaRPr lang="en-US" dirty="0"/>
          </a:p>
        </p:txBody>
      </p:sp>
      <p:sp>
        <p:nvSpPr>
          <p:cNvPr id="5" name="Marcador de pie de página 4">
            <a:extLst>
              <a:ext uri="{FF2B5EF4-FFF2-40B4-BE49-F238E27FC236}">
                <a16:creationId xmlns:a16="http://schemas.microsoft.com/office/drawing/2014/main" id="{80F21BF9-4552-4E4D-83D5-02BFC011B0C1}"/>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5BB411BC-BB80-4C08-B91D-C5EFFC3B9F7A}"/>
              </a:ext>
            </a:extLst>
          </p:cNvPr>
          <p:cNvSpPr>
            <a:spLocks noGrp="1"/>
          </p:cNvSpPr>
          <p:nvPr>
            <p:ph type="sldNum" sz="quarter" idx="12"/>
          </p:nvPr>
        </p:nvSpPr>
        <p:spPr/>
        <p:txBody>
          <a:bodyPr/>
          <a:lstStyle/>
          <a:p>
            <a:fld id="{27CE633F-9882-4A5C-83A2-1109D0C73261}" type="slidenum">
              <a:rPr lang="en-US" smtClean="0"/>
              <a:pPr/>
              <a:t>‹Nº›</a:t>
            </a:fld>
            <a:endParaRPr lang="en-US" dirty="0"/>
          </a:p>
        </p:txBody>
      </p:sp>
    </p:spTree>
    <p:extLst>
      <p:ext uri="{BB962C8B-B14F-4D97-AF65-F5344CB8AC3E}">
        <p14:creationId xmlns:p14="http://schemas.microsoft.com/office/powerpoint/2010/main" val="1790406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9B03D5D-C156-487D-B3BA-35BB043C715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106D2244-072E-403C-844D-8C9A6DC454D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36F686C1-8046-485B-A659-A8F13651A9A0}"/>
              </a:ext>
            </a:extLst>
          </p:cNvPr>
          <p:cNvSpPr>
            <a:spLocks noGrp="1"/>
          </p:cNvSpPr>
          <p:nvPr>
            <p:ph type="dt" sz="half" idx="10"/>
          </p:nvPr>
        </p:nvSpPr>
        <p:spPr/>
        <p:txBody>
          <a:bodyPr/>
          <a:lstStyle/>
          <a:p>
            <a:fld id="{6A4B53A7-3209-46A6-9454-F38EAC8F11E7}" type="datetimeFigureOut">
              <a:rPr lang="en-US" smtClean="0"/>
              <a:pPr/>
              <a:t>7/13/2022</a:t>
            </a:fld>
            <a:endParaRPr lang="en-US" dirty="0"/>
          </a:p>
        </p:txBody>
      </p:sp>
      <p:sp>
        <p:nvSpPr>
          <p:cNvPr id="5" name="Marcador de pie de página 4">
            <a:extLst>
              <a:ext uri="{FF2B5EF4-FFF2-40B4-BE49-F238E27FC236}">
                <a16:creationId xmlns:a16="http://schemas.microsoft.com/office/drawing/2014/main" id="{8B73BF17-C00F-4377-812F-42A278EEFAA3}"/>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537B62FB-FAF9-4593-A76D-F86C80DEA4AD}"/>
              </a:ext>
            </a:extLst>
          </p:cNvPr>
          <p:cNvSpPr>
            <a:spLocks noGrp="1"/>
          </p:cNvSpPr>
          <p:nvPr>
            <p:ph type="sldNum" sz="quarter" idx="12"/>
          </p:nvPr>
        </p:nvSpPr>
        <p:spPr/>
        <p:txBody>
          <a:bodyPr/>
          <a:lstStyle/>
          <a:p>
            <a:fld id="{27CE633F-9882-4A5C-83A2-1109D0C73261}" type="slidenum">
              <a:rPr lang="en-US" smtClean="0"/>
              <a:pPr/>
              <a:t>‹Nº›</a:t>
            </a:fld>
            <a:endParaRPr lang="en-US" dirty="0"/>
          </a:p>
        </p:txBody>
      </p:sp>
    </p:spTree>
    <p:extLst>
      <p:ext uri="{BB962C8B-B14F-4D97-AF65-F5344CB8AC3E}">
        <p14:creationId xmlns:p14="http://schemas.microsoft.com/office/powerpoint/2010/main" val="2966325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D85362-BB03-48CF-960D-D9847EF6D90D}"/>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086EE169-F67E-4B69-A0AD-091BDE34CA7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630212EF-357B-44B6-BAED-9A57A8EC1E44}"/>
              </a:ext>
            </a:extLst>
          </p:cNvPr>
          <p:cNvSpPr>
            <a:spLocks noGrp="1"/>
          </p:cNvSpPr>
          <p:nvPr>
            <p:ph type="dt" sz="half" idx="10"/>
          </p:nvPr>
        </p:nvSpPr>
        <p:spPr/>
        <p:txBody>
          <a:bodyPr/>
          <a:lstStyle/>
          <a:p>
            <a:fld id="{6A4B53A7-3209-46A6-9454-F38EAC8F11E7}" type="datetimeFigureOut">
              <a:rPr lang="en-US" smtClean="0"/>
              <a:pPr/>
              <a:t>7/13/2022</a:t>
            </a:fld>
            <a:endParaRPr lang="en-US" dirty="0"/>
          </a:p>
        </p:txBody>
      </p:sp>
      <p:sp>
        <p:nvSpPr>
          <p:cNvPr id="5" name="Marcador de pie de página 4">
            <a:extLst>
              <a:ext uri="{FF2B5EF4-FFF2-40B4-BE49-F238E27FC236}">
                <a16:creationId xmlns:a16="http://schemas.microsoft.com/office/drawing/2014/main" id="{835BCF62-FE12-4F15-BD35-9433AC4E78E3}"/>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FDE31D9A-7C10-4D2A-9BE1-E9261595CEA9}"/>
              </a:ext>
            </a:extLst>
          </p:cNvPr>
          <p:cNvSpPr>
            <a:spLocks noGrp="1"/>
          </p:cNvSpPr>
          <p:nvPr>
            <p:ph type="sldNum" sz="quarter" idx="12"/>
          </p:nvPr>
        </p:nvSpPr>
        <p:spPr/>
        <p:txBody>
          <a:bodyPr/>
          <a:lstStyle/>
          <a:p>
            <a:fld id="{27CE633F-9882-4A5C-83A2-1109D0C73261}" type="slidenum">
              <a:rPr lang="en-US" smtClean="0"/>
              <a:pPr/>
              <a:t>‹Nº›</a:t>
            </a:fld>
            <a:endParaRPr lang="en-US" dirty="0"/>
          </a:p>
        </p:txBody>
      </p:sp>
    </p:spTree>
    <p:extLst>
      <p:ext uri="{BB962C8B-B14F-4D97-AF65-F5344CB8AC3E}">
        <p14:creationId xmlns:p14="http://schemas.microsoft.com/office/powerpoint/2010/main" val="1290526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C78A12-206F-4148-8F5D-9846263BEEC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C6A7FDA5-E0A8-44E5-BEC8-F8BBBD2714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A0CCC5E-9836-4B00-85C0-F72EFA4C06C2}"/>
              </a:ext>
            </a:extLst>
          </p:cNvPr>
          <p:cNvSpPr>
            <a:spLocks noGrp="1"/>
          </p:cNvSpPr>
          <p:nvPr>
            <p:ph type="dt" sz="half" idx="10"/>
          </p:nvPr>
        </p:nvSpPr>
        <p:spPr/>
        <p:txBody>
          <a:bodyPr/>
          <a:lstStyle/>
          <a:p>
            <a:fld id="{6A4B53A7-3209-46A6-9454-F38EAC8F11E7}" type="datetimeFigureOut">
              <a:rPr lang="en-US" smtClean="0"/>
              <a:pPr/>
              <a:t>7/13/2022</a:t>
            </a:fld>
            <a:endParaRPr lang="en-US" dirty="0"/>
          </a:p>
        </p:txBody>
      </p:sp>
      <p:sp>
        <p:nvSpPr>
          <p:cNvPr id="5" name="Marcador de pie de página 4">
            <a:extLst>
              <a:ext uri="{FF2B5EF4-FFF2-40B4-BE49-F238E27FC236}">
                <a16:creationId xmlns:a16="http://schemas.microsoft.com/office/drawing/2014/main" id="{10E4C874-9D94-4329-801A-3C8C14290F67}"/>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E490EC34-4E11-402A-A001-C793CB1A30E2}"/>
              </a:ext>
            </a:extLst>
          </p:cNvPr>
          <p:cNvSpPr>
            <a:spLocks noGrp="1"/>
          </p:cNvSpPr>
          <p:nvPr>
            <p:ph type="sldNum" sz="quarter" idx="12"/>
          </p:nvPr>
        </p:nvSpPr>
        <p:spPr/>
        <p:txBody>
          <a:bodyPr/>
          <a:lstStyle/>
          <a:p>
            <a:fld id="{27CE633F-9882-4A5C-83A2-1109D0C73261}" type="slidenum">
              <a:rPr lang="en-US" smtClean="0"/>
              <a:pPr/>
              <a:t>‹Nº›</a:t>
            </a:fld>
            <a:endParaRPr lang="en-US" dirty="0"/>
          </a:p>
        </p:txBody>
      </p:sp>
    </p:spTree>
    <p:extLst>
      <p:ext uri="{BB962C8B-B14F-4D97-AF65-F5344CB8AC3E}">
        <p14:creationId xmlns:p14="http://schemas.microsoft.com/office/powerpoint/2010/main" val="2838730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4CF2CC-D3D5-45CB-876C-708B58138689}"/>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B32CEE87-5615-47D5-9B36-8BC8F75D4D5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56A15192-0B57-4549-9F3C-6DFB21FA387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8C3CA0F6-24E7-4353-8F4A-1249430D9927}"/>
              </a:ext>
            </a:extLst>
          </p:cNvPr>
          <p:cNvSpPr>
            <a:spLocks noGrp="1"/>
          </p:cNvSpPr>
          <p:nvPr>
            <p:ph type="dt" sz="half" idx="10"/>
          </p:nvPr>
        </p:nvSpPr>
        <p:spPr/>
        <p:txBody>
          <a:bodyPr/>
          <a:lstStyle/>
          <a:p>
            <a:fld id="{6A4B53A7-3209-46A6-9454-F38EAC8F11E7}" type="datetimeFigureOut">
              <a:rPr lang="en-US" smtClean="0"/>
              <a:pPr/>
              <a:t>7/13/2022</a:t>
            </a:fld>
            <a:endParaRPr lang="en-US" dirty="0"/>
          </a:p>
        </p:txBody>
      </p:sp>
      <p:sp>
        <p:nvSpPr>
          <p:cNvPr id="6" name="Marcador de pie de página 5">
            <a:extLst>
              <a:ext uri="{FF2B5EF4-FFF2-40B4-BE49-F238E27FC236}">
                <a16:creationId xmlns:a16="http://schemas.microsoft.com/office/drawing/2014/main" id="{45B0FC7E-9B2A-4B48-B9D2-9C0038BEE0B3}"/>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AB661314-9E28-4884-A85B-2C8AF0EAF4C9}"/>
              </a:ext>
            </a:extLst>
          </p:cNvPr>
          <p:cNvSpPr>
            <a:spLocks noGrp="1"/>
          </p:cNvSpPr>
          <p:nvPr>
            <p:ph type="sldNum" sz="quarter" idx="12"/>
          </p:nvPr>
        </p:nvSpPr>
        <p:spPr/>
        <p:txBody>
          <a:bodyPr/>
          <a:lstStyle/>
          <a:p>
            <a:fld id="{27CE633F-9882-4A5C-83A2-1109D0C73261}" type="slidenum">
              <a:rPr lang="en-US" smtClean="0"/>
              <a:pPr/>
              <a:t>‹Nº›</a:t>
            </a:fld>
            <a:endParaRPr lang="en-US" dirty="0"/>
          </a:p>
        </p:txBody>
      </p:sp>
    </p:spTree>
    <p:extLst>
      <p:ext uri="{BB962C8B-B14F-4D97-AF65-F5344CB8AC3E}">
        <p14:creationId xmlns:p14="http://schemas.microsoft.com/office/powerpoint/2010/main" val="2196014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E7259F-EA75-4A2F-A862-563E06735B1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96626299-BA71-4963-96AA-B8FC5B3468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7F4B58F-A1C7-43A4-BECD-0E6332E0B9C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8F26214B-4DCB-40E2-B428-141C745BD0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A3C477D-1497-4BA0-86D3-04F04776C9D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F4A89D97-35F7-4D6B-AF02-ECFCEF74F814}"/>
              </a:ext>
            </a:extLst>
          </p:cNvPr>
          <p:cNvSpPr>
            <a:spLocks noGrp="1"/>
          </p:cNvSpPr>
          <p:nvPr>
            <p:ph type="dt" sz="half" idx="10"/>
          </p:nvPr>
        </p:nvSpPr>
        <p:spPr/>
        <p:txBody>
          <a:bodyPr/>
          <a:lstStyle/>
          <a:p>
            <a:fld id="{6A4B53A7-3209-46A6-9454-F38EAC8F11E7}" type="datetimeFigureOut">
              <a:rPr lang="en-US" smtClean="0"/>
              <a:pPr/>
              <a:t>7/13/2022</a:t>
            </a:fld>
            <a:endParaRPr lang="en-US" dirty="0"/>
          </a:p>
        </p:txBody>
      </p:sp>
      <p:sp>
        <p:nvSpPr>
          <p:cNvPr id="8" name="Marcador de pie de página 7">
            <a:extLst>
              <a:ext uri="{FF2B5EF4-FFF2-40B4-BE49-F238E27FC236}">
                <a16:creationId xmlns:a16="http://schemas.microsoft.com/office/drawing/2014/main" id="{65F86E90-FD41-4C08-A28C-DFA124FB9089}"/>
              </a:ext>
            </a:extLst>
          </p:cNvPr>
          <p:cNvSpPr>
            <a:spLocks noGrp="1"/>
          </p:cNvSpPr>
          <p:nvPr>
            <p:ph type="ftr" sz="quarter" idx="11"/>
          </p:nvPr>
        </p:nvSpPr>
        <p:spPr/>
        <p:txBody>
          <a:bodyPr/>
          <a:lstStyle/>
          <a:p>
            <a:endParaRPr lang="en-US" dirty="0"/>
          </a:p>
        </p:txBody>
      </p:sp>
      <p:sp>
        <p:nvSpPr>
          <p:cNvPr id="9" name="Marcador de número de diapositiva 8">
            <a:extLst>
              <a:ext uri="{FF2B5EF4-FFF2-40B4-BE49-F238E27FC236}">
                <a16:creationId xmlns:a16="http://schemas.microsoft.com/office/drawing/2014/main" id="{E224E00D-BD62-407E-AA71-E31B823DDB59}"/>
              </a:ext>
            </a:extLst>
          </p:cNvPr>
          <p:cNvSpPr>
            <a:spLocks noGrp="1"/>
          </p:cNvSpPr>
          <p:nvPr>
            <p:ph type="sldNum" sz="quarter" idx="12"/>
          </p:nvPr>
        </p:nvSpPr>
        <p:spPr/>
        <p:txBody>
          <a:bodyPr/>
          <a:lstStyle/>
          <a:p>
            <a:fld id="{27CE633F-9882-4A5C-83A2-1109D0C73261}" type="slidenum">
              <a:rPr lang="en-US" smtClean="0"/>
              <a:pPr/>
              <a:t>‹Nº›</a:t>
            </a:fld>
            <a:endParaRPr lang="en-US" dirty="0"/>
          </a:p>
        </p:txBody>
      </p:sp>
    </p:spTree>
    <p:extLst>
      <p:ext uri="{BB962C8B-B14F-4D97-AF65-F5344CB8AC3E}">
        <p14:creationId xmlns:p14="http://schemas.microsoft.com/office/powerpoint/2010/main" val="468961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B279A4-98D9-40A2-9B97-B82674A02446}"/>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D52DB7A4-CFAB-4924-9C00-0DB66DBC461F}"/>
              </a:ext>
            </a:extLst>
          </p:cNvPr>
          <p:cNvSpPr>
            <a:spLocks noGrp="1"/>
          </p:cNvSpPr>
          <p:nvPr>
            <p:ph type="dt" sz="half" idx="10"/>
          </p:nvPr>
        </p:nvSpPr>
        <p:spPr/>
        <p:txBody>
          <a:bodyPr/>
          <a:lstStyle/>
          <a:p>
            <a:fld id="{6A4B53A7-3209-46A6-9454-F38EAC8F11E7}" type="datetimeFigureOut">
              <a:rPr lang="en-US" smtClean="0"/>
              <a:pPr/>
              <a:t>7/13/2022</a:t>
            </a:fld>
            <a:endParaRPr lang="en-US" dirty="0"/>
          </a:p>
        </p:txBody>
      </p:sp>
      <p:sp>
        <p:nvSpPr>
          <p:cNvPr id="4" name="Marcador de pie de página 3">
            <a:extLst>
              <a:ext uri="{FF2B5EF4-FFF2-40B4-BE49-F238E27FC236}">
                <a16:creationId xmlns:a16="http://schemas.microsoft.com/office/drawing/2014/main" id="{449D65EA-0E8C-4346-B252-65C0E0F18A51}"/>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8207D24B-39B2-40D2-BB5D-52ABCA783BE6}"/>
              </a:ext>
            </a:extLst>
          </p:cNvPr>
          <p:cNvSpPr>
            <a:spLocks noGrp="1"/>
          </p:cNvSpPr>
          <p:nvPr>
            <p:ph type="sldNum" sz="quarter" idx="12"/>
          </p:nvPr>
        </p:nvSpPr>
        <p:spPr/>
        <p:txBody>
          <a:bodyPr/>
          <a:lstStyle/>
          <a:p>
            <a:fld id="{27CE633F-9882-4A5C-83A2-1109D0C73261}" type="slidenum">
              <a:rPr lang="en-US" smtClean="0"/>
              <a:pPr/>
              <a:t>‹Nº›</a:t>
            </a:fld>
            <a:endParaRPr lang="en-US" dirty="0"/>
          </a:p>
        </p:txBody>
      </p:sp>
    </p:spTree>
    <p:extLst>
      <p:ext uri="{BB962C8B-B14F-4D97-AF65-F5344CB8AC3E}">
        <p14:creationId xmlns:p14="http://schemas.microsoft.com/office/powerpoint/2010/main" val="2105894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9E682FC-C652-4047-9388-B11841D98160}"/>
              </a:ext>
            </a:extLst>
          </p:cNvPr>
          <p:cNvSpPr>
            <a:spLocks noGrp="1"/>
          </p:cNvSpPr>
          <p:nvPr>
            <p:ph type="dt" sz="half" idx="10"/>
          </p:nvPr>
        </p:nvSpPr>
        <p:spPr/>
        <p:txBody>
          <a:bodyPr/>
          <a:lstStyle/>
          <a:p>
            <a:fld id="{6A4B53A7-3209-46A6-9454-F38EAC8F11E7}" type="datetimeFigureOut">
              <a:rPr lang="en-US" smtClean="0"/>
              <a:pPr/>
              <a:t>7/13/2022</a:t>
            </a:fld>
            <a:endParaRPr lang="en-US" dirty="0"/>
          </a:p>
        </p:txBody>
      </p:sp>
      <p:sp>
        <p:nvSpPr>
          <p:cNvPr id="3" name="Marcador de pie de página 2">
            <a:extLst>
              <a:ext uri="{FF2B5EF4-FFF2-40B4-BE49-F238E27FC236}">
                <a16:creationId xmlns:a16="http://schemas.microsoft.com/office/drawing/2014/main" id="{5E6D122A-A3F3-4F79-8997-0EBB5D191EFF}"/>
              </a:ext>
            </a:extLst>
          </p:cNvPr>
          <p:cNvSpPr>
            <a:spLocks noGrp="1"/>
          </p:cNvSpPr>
          <p:nvPr>
            <p:ph type="ftr" sz="quarter" idx="11"/>
          </p:nvPr>
        </p:nvSpPr>
        <p:spPr/>
        <p:txBody>
          <a:bodyPr/>
          <a:lstStyle/>
          <a:p>
            <a:endParaRPr lang="en-US" dirty="0"/>
          </a:p>
        </p:txBody>
      </p:sp>
      <p:sp>
        <p:nvSpPr>
          <p:cNvPr id="4" name="Marcador de número de diapositiva 3">
            <a:extLst>
              <a:ext uri="{FF2B5EF4-FFF2-40B4-BE49-F238E27FC236}">
                <a16:creationId xmlns:a16="http://schemas.microsoft.com/office/drawing/2014/main" id="{37F85743-BC62-4D58-9B41-D4BD2F808178}"/>
              </a:ext>
            </a:extLst>
          </p:cNvPr>
          <p:cNvSpPr>
            <a:spLocks noGrp="1"/>
          </p:cNvSpPr>
          <p:nvPr>
            <p:ph type="sldNum" sz="quarter" idx="12"/>
          </p:nvPr>
        </p:nvSpPr>
        <p:spPr/>
        <p:txBody>
          <a:bodyPr/>
          <a:lstStyle/>
          <a:p>
            <a:fld id="{27CE633F-9882-4A5C-83A2-1109D0C73261}" type="slidenum">
              <a:rPr lang="en-US" smtClean="0"/>
              <a:pPr/>
              <a:t>‹Nº›</a:t>
            </a:fld>
            <a:endParaRPr lang="en-US" dirty="0"/>
          </a:p>
        </p:txBody>
      </p:sp>
    </p:spTree>
    <p:extLst>
      <p:ext uri="{BB962C8B-B14F-4D97-AF65-F5344CB8AC3E}">
        <p14:creationId xmlns:p14="http://schemas.microsoft.com/office/powerpoint/2010/main" val="2923223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B38424-8422-4630-ACBB-542A7BE51A0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8E9BB519-0D3E-4024-8870-6D6BA198D0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22E13A0A-116A-48D4-A1EE-5633D1687C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4135A34-EBC1-42AA-9D6D-0C6988D4D678}"/>
              </a:ext>
            </a:extLst>
          </p:cNvPr>
          <p:cNvSpPr>
            <a:spLocks noGrp="1"/>
          </p:cNvSpPr>
          <p:nvPr>
            <p:ph type="dt" sz="half" idx="10"/>
          </p:nvPr>
        </p:nvSpPr>
        <p:spPr/>
        <p:txBody>
          <a:bodyPr/>
          <a:lstStyle/>
          <a:p>
            <a:fld id="{6A4B53A7-3209-46A6-9454-F38EAC8F11E7}" type="datetimeFigureOut">
              <a:rPr lang="en-US" smtClean="0"/>
              <a:pPr/>
              <a:t>7/13/2022</a:t>
            </a:fld>
            <a:endParaRPr lang="en-US" dirty="0"/>
          </a:p>
        </p:txBody>
      </p:sp>
      <p:sp>
        <p:nvSpPr>
          <p:cNvPr id="6" name="Marcador de pie de página 5">
            <a:extLst>
              <a:ext uri="{FF2B5EF4-FFF2-40B4-BE49-F238E27FC236}">
                <a16:creationId xmlns:a16="http://schemas.microsoft.com/office/drawing/2014/main" id="{9F5CB23F-00C2-4865-9CE7-80806CE03EFD}"/>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0806D32C-2310-46DE-BA36-84EE4BA2DD53}"/>
              </a:ext>
            </a:extLst>
          </p:cNvPr>
          <p:cNvSpPr>
            <a:spLocks noGrp="1"/>
          </p:cNvSpPr>
          <p:nvPr>
            <p:ph type="sldNum" sz="quarter" idx="12"/>
          </p:nvPr>
        </p:nvSpPr>
        <p:spPr/>
        <p:txBody>
          <a:bodyPr/>
          <a:lstStyle/>
          <a:p>
            <a:fld id="{27CE633F-9882-4A5C-83A2-1109D0C73261}" type="slidenum">
              <a:rPr lang="en-US" smtClean="0"/>
              <a:pPr/>
              <a:t>‹Nº›</a:t>
            </a:fld>
            <a:endParaRPr lang="en-US" dirty="0"/>
          </a:p>
        </p:txBody>
      </p:sp>
    </p:spTree>
    <p:extLst>
      <p:ext uri="{BB962C8B-B14F-4D97-AF65-F5344CB8AC3E}">
        <p14:creationId xmlns:p14="http://schemas.microsoft.com/office/powerpoint/2010/main" val="1315380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EE5A85-358F-4DC3-B392-A2B5583A8C6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2DB48646-111E-4E42-A955-16D289EEF0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dirty="0"/>
          </a:p>
        </p:txBody>
      </p:sp>
      <p:sp>
        <p:nvSpPr>
          <p:cNvPr id="4" name="Marcador de texto 3">
            <a:extLst>
              <a:ext uri="{FF2B5EF4-FFF2-40B4-BE49-F238E27FC236}">
                <a16:creationId xmlns:a16="http://schemas.microsoft.com/office/drawing/2014/main" id="{3F2F0073-5AD4-408A-AE82-F8D57B7176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7DBA966-1279-41B3-A665-3CC9F1A7B532}"/>
              </a:ext>
            </a:extLst>
          </p:cNvPr>
          <p:cNvSpPr>
            <a:spLocks noGrp="1"/>
          </p:cNvSpPr>
          <p:nvPr>
            <p:ph type="dt" sz="half" idx="10"/>
          </p:nvPr>
        </p:nvSpPr>
        <p:spPr/>
        <p:txBody>
          <a:bodyPr/>
          <a:lstStyle/>
          <a:p>
            <a:fld id="{6A4B53A7-3209-46A6-9454-F38EAC8F11E7}" type="datetimeFigureOut">
              <a:rPr lang="en-US" smtClean="0"/>
              <a:pPr/>
              <a:t>7/13/2022</a:t>
            </a:fld>
            <a:endParaRPr lang="en-US" dirty="0"/>
          </a:p>
        </p:txBody>
      </p:sp>
      <p:sp>
        <p:nvSpPr>
          <p:cNvPr id="6" name="Marcador de pie de página 5">
            <a:extLst>
              <a:ext uri="{FF2B5EF4-FFF2-40B4-BE49-F238E27FC236}">
                <a16:creationId xmlns:a16="http://schemas.microsoft.com/office/drawing/2014/main" id="{C13D204A-8CC9-4DF9-ADF3-5CC97AB8E6E9}"/>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614F32C1-2669-41B5-828D-14ED36A441D8}"/>
              </a:ext>
            </a:extLst>
          </p:cNvPr>
          <p:cNvSpPr>
            <a:spLocks noGrp="1"/>
          </p:cNvSpPr>
          <p:nvPr>
            <p:ph type="sldNum" sz="quarter" idx="12"/>
          </p:nvPr>
        </p:nvSpPr>
        <p:spPr/>
        <p:txBody>
          <a:bodyPr/>
          <a:lstStyle/>
          <a:p>
            <a:fld id="{27CE633F-9882-4A5C-83A2-1109D0C73261}" type="slidenum">
              <a:rPr lang="en-US" smtClean="0"/>
              <a:pPr/>
              <a:t>‹Nº›</a:t>
            </a:fld>
            <a:endParaRPr lang="en-US" dirty="0"/>
          </a:p>
        </p:txBody>
      </p:sp>
    </p:spTree>
    <p:extLst>
      <p:ext uri="{BB962C8B-B14F-4D97-AF65-F5344CB8AC3E}">
        <p14:creationId xmlns:p14="http://schemas.microsoft.com/office/powerpoint/2010/main" val="3051033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BFB68B-4861-4ED4-A852-DDF21902A4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97ECB215-9F76-4669-AB67-AEB133901B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D9C53AA6-FAF5-476B-AE95-300A1DFA17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B53A7-3209-46A6-9454-F38EAC8F11E7}" type="datetimeFigureOut">
              <a:rPr lang="en-US" smtClean="0"/>
              <a:pPr/>
              <a:t>7/13/2022</a:t>
            </a:fld>
            <a:endParaRPr lang="en-US" dirty="0"/>
          </a:p>
        </p:txBody>
      </p:sp>
      <p:sp>
        <p:nvSpPr>
          <p:cNvPr id="5" name="Marcador de pie de página 4">
            <a:extLst>
              <a:ext uri="{FF2B5EF4-FFF2-40B4-BE49-F238E27FC236}">
                <a16:creationId xmlns:a16="http://schemas.microsoft.com/office/drawing/2014/main" id="{D1005791-E5B6-469B-BBC8-339AE43607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a:extLst>
              <a:ext uri="{FF2B5EF4-FFF2-40B4-BE49-F238E27FC236}">
                <a16:creationId xmlns:a16="http://schemas.microsoft.com/office/drawing/2014/main" id="{A16884D4-3457-4C97-BC62-93ACD5AFC9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E633F-9882-4A5C-83A2-1109D0C73261}" type="slidenum">
              <a:rPr lang="en-US" smtClean="0"/>
              <a:pPr/>
              <a:t>‹Nº›</a:t>
            </a:fld>
            <a:endParaRPr lang="en-US" dirty="0"/>
          </a:p>
        </p:txBody>
      </p:sp>
    </p:spTree>
    <p:extLst>
      <p:ext uri="{BB962C8B-B14F-4D97-AF65-F5344CB8AC3E}">
        <p14:creationId xmlns:p14="http://schemas.microsoft.com/office/powerpoint/2010/main" val="24943096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 name="Rectangle 185">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CuadroTexto 100">
            <a:extLst>
              <a:ext uri="{FF2B5EF4-FFF2-40B4-BE49-F238E27FC236}">
                <a16:creationId xmlns:a16="http://schemas.microsoft.com/office/drawing/2014/main" id="{7A85B5F0-0F24-4B53-95F9-40A643514E35}"/>
              </a:ext>
            </a:extLst>
          </p:cNvPr>
          <p:cNvSpPr txBox="1"/>
          <p:nvPr/>
        </p:nvSpPr>
        <p:spPr>
          <a:xfrm>
            <a:off x="3225271" y="6000449"/>
            <a:ext cx="5741451"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1600" b="1" i="0" cap="all" baseline="0" dirty="0">
                <a:solidFill>
                  <a:schemeClr val="tx1">
                    <a:lumMod val="85000"/>
                    <a:lumOff val="15000"/>
                  </a:schemeClr>
                </a:solidFill>
                <a:latin typeface="+mj-lt"/>
                <a:ea typeface="+mj-ea"/>
                <a:cs typeface="+mj-cs"/>
              </a:rPr>
              <a:t>AVANCE DE OBRA – </a:t>
            </a:r>
            <a:r>
              <a:rPr lang="en-US" sz="1600" b="1" cap="all" dirty="0">
                <a:solidFill>
                  <a:schemeClr val="tx1">
                    <a:lumMod val="85000"/>
                    <a:lumOff val="15000"/>
                  </a:schemeClr>
                </a:solidFill>
                <a:latin typeface="+mj-lt"/>
                <a:ea typeface="+mj-ea"/>
                <a:cs typeface="+mj-cs"/>
              </a:rPr>
              <a:t>JUNIO</a:t>
            </a:r>
            <a:r>
              <a:rPr lang="en-US" sz="1600" b="1" i="0" cap="all" baseline="0" dirty="0">
                <a:solidFill>
                  <a:schemeClr val="tx1">
                    <a:lumMod val="85000"/>
                    <a:lumOff val="15000"/>
                  </a:schemeClr>
                </a:solidFill>
                <a:latin typeface="+mj-lt"/>
                <a:ea typeface="+mj-ea"/>
                <a:cs typeface="+mj-cs"/>
              </a:rPr>
              <a:t> 2022</a:t>
            </a:r>
          </a:p>
        </p:txBody>
      </p:sp>
      <p:cxnSp>
        <p:nvCxnSpPr>
          <p:cNvPr id="188" name="Straight Connector 187">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189">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6" name="Imagen 5" descr="Logotipo, nombre de la empresa&#10;&#10;Descripción generada automáticamente">
            <a:extLst>
              <a:ext uri="{FF2B5EF4-FFF2-40B4-BE49-F238E27FC236}">
                <a16:creationId xmlns:a16="http://schemas.microsoft.com/office/drawing/2014/main" id="{9DE9A5E2-DB76-452A-92E2-623E1D32900E}"/>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0593" b="9902"/>
          <a:stretch/>
        </p:blipFill>
        <p:spPr>
          <a:xfrm>
            <a:off x="20" y="-56271"/>
            <a:ext cx="12191980" cy="6429138"/>
          </a:xfrm>
          <a:prstGeom prst="rect">
            <a:avLst/>
          </a:prstGeom>
        </p:spPr>
      </p:pic>
    </p:spTree>
    <p:extLst>
      <p:ext uri="{BB962C8B-B14F-4D97-AF65-F5344CB8AC3E}">
        <p14:creationId xmlns:p14="http://schemas.microsoft.com/office/powerpoint/2010/main" val="414835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6" name="Rectangle 147">
            <a:extLst>
              <a:ext uri="{FF2B5EF4-FFF2-40B4-BE49-F238E27FC236}">
                <a16:creationId xmlns:a16="http://schemas.microsoft.com/office/drawing/2014/main" id="{614141FC-8189-47F8-821A-FC9A4E91E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57" name="Rectangle 149">
            <a:extLst>
              <a:ext uri="{FF2B5EF4-FFF2-40B4-BE49-F238E27FC236}">
                <a16:creationId xmlns:a16="http://schemas.microsoft.com/office/drawing/2014/main" id="{C062E60F-5CD4-4268-8359-80766346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288350"/>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 name="CuadroTexto 142">
            <a:extLst>
              <a:ext uri="{FF2B5EF4-FFF2-40B4-BE49-F238E27FC236}">
                <a16:creationId xmlns:a16="http://schemas.microsoft.com/office/drawing/2014/main" id="{1C71055A-55E8-4230-973B-708646BEC74F}"/>
              </a:ext>
            </a:extLst>
          </p:cNvPr>
          <p:cNvSpPr txBox="1"/>
          <p:nvPr/>
        </p:nvSpPr>
        <p:spPr>
          <a:xfrm>
            <a:off x="152402" y="6336388"/>
            <a:ext cx="5002693" cy="41527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1600" b="1" i="0" kern="1200" cap="all" baseline="0" dirty="0">
                <a:solidFill>
                  <a:schemeClr val="tx1"/>
                </a:solidFill>
                <a:ea typeface="+mj-ea"/>
                <a:cs typeface="+mj-cs"/>
              </a:rPr>
              <a:t>AVANCE DE OBRA – </a:t>
            </a:r>
            <a:r>
              <a:rPr lang="en-US" sz="1600" b="1" cap="all" dirty="0">
                <a:ea typeface="+mj-ea"/>
                <a:cs typeface="+mj-cs"/>
              </a:rPr>
              <a:t>JUNIO</a:t>
            </a:r>
            <a:r>
              <a:rPr lang="en-US" sz="1600" b="1" i="0" kern="1200" cap="all" baseline="0" dirty="0">
                <a:solidFill>
                  <a:schemeClr val="tx1"/>
                </a:solidFill>
                <a:ea typeface="+mj-ea"/>
                <a:cs typeface="+mj-cs"/>
              </a:rPr>
              <a:t> 2022</a:t>
            </a:r>
          </a:p>
        </p:txBody>
      </p:sp>
      <p:sp>
        <p:nvSpPr>
          <p:cNvPr id="158" name="Rectangle 151">
            <a:extLst>
              <a:ext uri="{FF2B5EF4-FFF2-40B4-BE49-F238E27FC236}">
                <a16:creationId xmlns:a16="http://schemas.microsoft.com/office/drawing/2014/main" id="{BB341EC3-1810-4D33-BA3F-E2D0AA0EC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980964"/>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9" name="Rectangle 153">
            <a:extLst>
              <a:ext uri="{FF2B5EF4-FFF2-40B4-BE49-F238E27FC236}">
                <a16:creationId xmlns:a16="http://schemas.microsoft.com/office/drawing/2014/main" id="{10127CDE-2B99-47A8-BB3C-7D1751910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98164" y="1323863"/>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4" name="Imagen 143" descr="Logotipo&#10;&#10;Descripción generada automáticamente">
            <a:extLst>
              <a:ext uri="{FF2B5EF4-FFF2-40B4-BE49-F238E27FC236}">
                <a16:creationId xmlns:a16="http://schemas.microsoft.com/office/drawing/2014/main" id="{FC937BC9-4916-4030-B3B6-D2D71A56B90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46508" y="6188939"/>
            <a:ext cx="2293090" cy="699392"/>
          </a:xfrm>
          <a:prstGeom prst="rect">
            <a:avLst/>
          </a:prstGeom>
        </p:spPr>
      </p:pic>
      <p:pic>
        <p:nvPicPr>
          <p:cNvPr id="145" name="Imagen 144" descr="Logotipo, nombre de la empresa&#10;&#10;Descripción generada automáticamente">
            <a:extLst>
              <a:ext uri="{FF2B5EF4-FFF2-40B4-BE49-F238E27FC236}">
                <a16:creationId xmlns:a16="http://schemas.microsoft.com/office/drawing/2014/main" id="{D3214E79-D1C2-4819-9BF0-7DDFC3F1A1A9}"/>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4987" b="9526"/>
          <a:stretch/>
        </p:blipFill>
        <p:spPr>
          <a:xfrm>
            <a:off x="749802" y="450574"/>
            <a:ext cx="3355698" cy="1890297"/>
          </a:xfrm>
          <a:prstGeom prst="rect">
            <a:avLst/>
          </a:prstGeom>
        </p:spPr>
      </p:pic>
      <p:cxnSp>
        <p:nvCxnSpPr>
          <p:cNvPr id="146" name="Conector recto 145">
            <a:extLst>
              <a:ext uri="{FF2B5EF4-FFF2-40B4-BE49-F238E27FC236}">
                <a16:creationId xmlns:a16="http://schemas.microsoft.com/office/drawing/2014/main" id="{3ECF0DA5-60CF-406F-B23E-AF6BECFF5022}"/>
              </a:ext>
            </a:extLst>
          </p:cNvPr>
          <p:cNvCxnSpPr/>
          <p:nvPr/>
        </p:nvCxnSpPr>
        <p:spPr>
          <a:xfrm>
            <a:off x="1533378" y="6268451"/>
            <a:ext cx="8510954"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8D2DCFFE-BB9C-4CB7-BC77-89F2A3A88447}"/>
              </a:ext>
            </a:extLst>
          </p:cNvPr>
          <p:cNvSpPr txBox="1"/>
          <p:nvPr/>
        </p:nvSpPr>
        <p:spPr>
          <a:xfrm>
            <a:off x="4276822" y="287612"/>
            <a:ext cx="7477688" cy="2110514"/>
          </a:xfrm>
          <a:prstGeom prst="rect">
            <a:avLst/>
          </a:prstGeom>
          <a:noFill/>
        </p:spPr>
        <p:txBody>
          <a:bodyPr wrap="square">
            <a:spAutoFit/>
          </a:bodyPr>
          <a:lstStyle/>
          <a:p>
            <a:pPr algn="just">
              <a:lnSpc>
                <a:spcPct val="107000"/>
              </a:lnSpc>
              <a:spcAft>
                <a:spcPts val="100"/>
              </a:spcAft>
            </a:pPr>
            <a:r>
              <a:rPr lang="es-AR" sz="1400" b="1" dirty="0">
                <a:effectLst/>
                <a:ea typeface="Times New Roman" panose="02020603050405020304" pitchFamily="18" charset="0"/>
                <a:cs typeface="Times New Roman" panose="02020603050405020304" pitchFamily="18" charset="0"/>
              </a:rPr>
              <a:t>NOVEDADES:</a:t>
            </a:r>
            <a:endParaRPr lang="es-AR" sz="1400" b="1" dirty="0">
              <a:ea typeface="Times New Roman" panose="02020603050405020304" pitchFamily="18" charset="0"/>
              <a:cs typeface="Times New Roman" panose="02020603050405020304" pitchFamily="18" charset="0"/>
            </a:endParaRPr>
          </a:p>
          <a:p>
            <a:pPr marL="285750" indent="-285750" algn="just">
              <a:spcAft>
                <a:spcPts val="100"/>
              </a:spcAft>
              <a:buFont typeface="Arial" panose="020B0604020202020204" pitchFamily="34" charset="0"/>
              <a:buChar char="•"/>
            </a:pPr>
            <a:r>
              <a:rPr lang="es-AR" sz="1400" dirty="0">
                <a:effectLst/>
                <a:ea typeface="Times New Roman" panose="02020603050405020304" pitchFamily="18" charset="0"/>
                <a:cs typeface="Times New Roman" panose="02020603050405020304" pitchFamily="18" charset="0"/>
              </a:rPr>
              <a:t>Se dieron comienzo a las obras de los edificios del sector social y deportivo. </a:t>
            </a:r>
          </a:p>
          <a:p>
            <a:pPr marL="285750" indent="-285750" algn="just">
              <a:spcAft>
                <a:spcPts val="100"/>
              </a:spcAft>
              <a:buFont typeface="Arial" panose="020B0604020202020204" pitchFamily="34" charset="0"/>
              <a:buChar char="•"/>
            </a:pPr>
            <a:r>
              <a:rPr lang="es-AR" sz="1400" dirty="0">
                <a:effectLst/>
                <a:ea typeface="Times New Roman" panose="02020603050405020304" pitchFamily="18" charset="0"/>
                <a:cs typeface="Times New Roman" panose="02020603050405020304" pitchFamily="18" charset="0"/>
              </a:rPr>
              <a:t>Se agregaron 2 canchas de paddle y más cocheras de cortesía.</a:t>
            </a:r>
          </a:p>
          <a:p>
            <a:pPr marL="285750" indent="-285750" algn="just">
              <a:spcAft>
                <a:spcPts val="100"/>
              </a:spcAft>
              <a:buFont typeface="Arial" panose="020B0604020202020204" pitchFamily="34" charset="0"/>
              <a:buChar char="•"/>
            </a:pPr>
            <a:r>
              <a:rPr lang="es-AR" sz="1400" dirty="0">
                <a:effectLst/>
                <a:ea typeface="Times New Roman" panose="02020603050405020304" pitchFamily="18" charset="0"/>
                <a:cs typeface="Times New Roman" panose="02020603050405020304" pitchFamily="18" charset="0"/>
              </a:rPr>
              <a:t>Se independizó el ingreso de camiones respecto al de vehículos particulares.</a:t>
            </a:r>
          </a:p>
          <a:p>
            <a:pPr marL="285750" indent="-285750" algn="just">
              <a:spcAft>
                <a:spcPts val="100"/>
              </a:spcAft>
              <a:buFont typeface="Arial" panose="020B0604020202020204" pitchFamily="34" charset="0"/>
              <a:buChar char="•"/>
            </a:pPr>
            <a:r>
              <a:rPr lang="es-AR" sz="1400" dirty="0">
                <a:effectLst/>
                <a:ea typeface="Times New Roman" panose="02020603050405020304" pitchFamily="18" charset="0"/>
                <a:cs typeface="Times New Roman" panose="02020603050405020304" pitchFamily="18" charset="0"/>
              </a:rPr>
              <a:t>Se adelantará la compra de los árboles para las calles internas del barrio, de modo de poder efectuar la plantación en los meses de septiembre/octubre y así  ganar un año de crecimiento.</a:t>
            </a:r>
          </a:p>
          <a:p>
            <a:pPr marL="285750" indent="-285750" algn="just">
              <a:spcAft>
                <a:spcPts val="100"/>
              </a:spcAft>
              <a:buFont typeface="Arial" panose="020B0604020202020204" pitchFamily="34" charset="0"/>
              <a:buChar char="•"/>
            </a:pPr>
            <a:r>
              <a:rPr lang="es-AR" sz="1400" dirty="0">
                <a:effectLst/>
                <a:ea typeface="Times New Roman" panose="02020603050405020304" pitchFamily="18" charset="0"/>
                <a:cs typeface="Times New Roman" panose="02020603050405020304" pitchFamily="18" charset="0"/>
              </a:rPr>
              <a:t>A través de una gestión realizada ante la empresa Transportadora Gas del Norte, se logró el reintegro de los gastos incurridos para el retiro de la cañería encontrada en el predio (comunicado en el informe anterior).</a:t>
            </a:r>
          </a:p>
        </p:txBody>
      </p:sp>
      <p:pic>
        <p:nvPicPr>
          <p:cNvPr id="17" name="Imagen 16" descr="Un tren en las vias de tren entre árboles&#10;&#10;Descripción generada automáticamente con confianza media">
            <a:extLst>
              <a:ext uri="{FF2B5EF4-FFF2-40B4-BE49-F238E27FC236}">
                <a16:creationId xmlns:a16="http://schemas.microsoft.com/office/drawing/2014/main" id="{9F172CFF-AFB3-BF51-0CF7-06F4F011A8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416" y="2543838"/>
            <a:ext cx="3587816" cy="3584205"/>
          </a:xfrm>
          <a:prstGeom prst="rect">
            <a:avLst/>
          </a:prstGeom>
        </p:spPr>
      </p:pic>
      <p:pic>
        <p:nvPicPr>
          <p:cNvPr id="8" name="Imagen 7" descr="Vista de una carretera&#10;&#10;Descripción generada automáticamente">
            <a:extLst>
              <a:ext uri="{FF2B5EF4-FFF2-40B4-BE49-F238E27FC236}">
                <a16:creationId xmlns:a16="http://schemas.microsoft.com/office/drawing/2014/main" id="{F4BEA981-0203-F286-9ACF-578C0309B0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4231" y="2522592"/>
            <a:ext cx="3587816" cy="3612490"/>
          </a:xfrm>
          <a:prstGeom prst="rect">
            <a:avLst/>
          </a:prstGeom>
        </p:spPr>
      </p:pic>
      <p:pic>
        <p:nvPicPr>
          <p:cNvPr id="22" name="Imagen 21" descr="Una calle de tierra&#10;&#10;Descripción generada automáticamente">
            <a:extLst>
              <a:ext uri="{FF2B5EF4-FFF2-40B4-BE49-F238E27FC236}">
                <a16:creationId xmlns:a16="http://schemas.microsoft.com/office/drawing/2014/main" id="{19F2DBC6-3765-2265-F935-2DE2AFB0665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22327" y="2525227"/>
            <a:ext cx="3599536" cy="3609856"/>
          </a:xfrm>
          <a:prstGeom prst="rect">
            <a:avLst/>
          </a:prstGeom>
        </p:spPr>
      </p:pic>
    </p:spTree>
    <p:extLst>
      <p:ext uri="{BB962C8B-B14F-4D97-AF65-F5344CB8AC3E}">
        <p14:creationId xmlns:p14="http://schemas.microsoft.com/office/powerpoint/2010/main" val="502024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6" name="Rectangle 147">
            <a:extLst>
              <a:ext uri="{FF2B5EF4-FFF2-40B4-BE49-F238E27FC236}">
                <a16:creationId xmlns:a16="http://schemas.microsoft.com/office/drawing/2014/main" id="{614141FC-8189-47F8-821A-FC9A4E91E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57" name="Rectangle 149">
            <a:extLst>
              <a:ext uri="{FF2B5EF4-FFF2-40B4-BE49-F238E27FC236}">
                <a16:creationId xmlns:a16="http://schemas.microsoft.com/office/drawing/2014/main" id="{C062E60F-5CD4-4268-8359-80766346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288350"/>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 name="CuadroTexto 142">
            <a:extLst>
              <a:ext uri="{FF2B5EF4-FFF2-40B4-BE49-F238E27FC236}">
                <a16:creationId xmlns:a16="http://schemas.microsoft.com/office/drawing/2014/main" id="{1C71055A-55E8-4230-973B-708646BEC74F}"/>
              </a:ext>
            </a:extLst>
          </p:cNvPr>
          <p:cNvSpPr txBox="1"/>
          <p:nvPr/>
        </p:nvSpPr>
        <p:spPr>
          <a:xfrm>
            <a:off x="152402" y="6336388"/>
            <a:ext cx="5002693" cy="41527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1600" b="1" i="0" kern="1200" cap="all" baseline="0" dirty="0">
                <a:solidFill>
                  <a:schemeClr val="tx1"/>
                </a:solidFill>
                <a:ea typeface="+mj-ea"/>
                <a:cs typeface="+mj-cs"/>
              </a:rPr>
              <a:t>AVANCE DE OBRA – </a:t>
            </a:r>
            <a:r>
              <a:rPr lang="en-US" sz="1600" b="1" cap="all" dirty="0">
                <a:ea typeface="+mj-ea"/>
                <a:cs typeface="+mj-cs"/>
              </a:rPr>
              <a:t>JUNIO</a:t>
            </a:r>
            <a:r>
              <a:rPr lang="en-US" sz="1600" b="1" i="0" kern="1200" cap="all" baseline="0" dirty="0">
                <a:solidFill>
                  <a:schemeClr val="tx1"/>
                </a:solidFill>
                <a:ea typeface="+mj-ea"/>
                <a:cs typeface="+mj-cs"/>
              </a:rPr>
              <a:t> 2022</a:t>
            </a:r>
          </a:p>
        </p:txBody>
      </p:sp>
      <p:sp>
        <p:nvSpPr>
          <p:cNvPr id="158" name="Rectangle 151">
            <a:extLst>
              <a:ext uri="{FF2B5EF4-FFF2-40B4-BE49-F238E27FC236}">
                <a16:creationId xmlns:a16="http://schemas.microsoft.com/office/drawing/2014/main" id="{BB341EC3-1810-4D33-BA3F-E2D0AA0EC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980964"/>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9" name="Rectangle 153">
            <a:extLst>
              <a:ext uri="{FF2B5EF4-FFF2-40B4-BE49-F238E27FC236}">
                <a16:creationId xmlns:a16="http://schemas.microsoft.com/office/drawing/2014/main" id="{10127CDE-2B99-47A8-BB3C-7D1751910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98164" y="1323863"/>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4" name="Imagen 143" descr="Logotipo&#10;&#10;Descripción generada automáticamente">
            <a:extLst>
              <a:ext uri="{FF2B5EF4-FFF2-40B4-BE49-F238E27FC236}">
                <a16:creationId xmlns:a16="http://schemas.microsoft.com/office/drawing/2014/main" id="{FC937BC9-4916-4030-B3B6-D2D71A56B90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46508" y="6188939"/>
            <a:ext cx="2293090" cy="699392"/>
          </a:xfrm>
          <a:prstGeom prst="rect">
            <a:avLst/>
          </a:prstGeom>
        </p:spPr>
      </p:pic>
      <p:cxnSp>
        <p:nvCxnSpPr>
          <p:cNvPr id="146" name="Conector recto 145">
            <a:extLst>
              <a:ext uri="{FF2B5EF4-FFF2-40B4-BE49-F238E27FC236}">
                <a16:creationId xmlns:a16="http://schemas.microsoft.com/office/drawing/2014/main" id="{3ECF0DA5-60CF-406F-B23E-AF6BECFF5022}"/>
              </a:ext>
            </a:extLst>
          </p:cNvPr>
          <p:cNvCxnSpPr/>
          <p:nvPr/>
        </p:nvCxnSpPr>
        <p:spPr>
          <a:xfrm>
            <a:off x="1533378" y="6268451"/>
            <a:ext cx="8510954" cy="0"/>
          </a:xfrm>
          <a:prstGeom prst="line">
            <a:avLst/>
          </a:prstGeom>
        </p:spPr>
        <p:style>
          <a:lnRef idx="1">
            <a:schemeClr val="accent1"/>
          </a:lnRef>
          <a:fillRef idx="0">
            <a:schemeClr val="accent1"/>
          </a:fillRef>
          <a:effectRef idx="0">
            <a:schemeClr val="accent1"/>
          </a:effectRef>
          <a:fontRef idx="minor">
            <a:schemeClr val="tx1"/>
          </a:fontRef>
        </p:style>
      </p:cxnSp>
      <p:pic>
        <p:nvPicPr>
          <p:cNvPr id="15" name="Imagen 14">
            <a:extLst>
              <a:ext uri="{FF2B5EF4-FFF2-40B4-BE49-F238E27FC236}">
                <a16:creationId xmlns:a16="http://schemas.microsoft.com/office/drawing/2014/main" id="{BC5EB2A4-3BC6-CA08-1B27-93B6C3C556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4231" y="2515352"/>
            <a:ext cx="3587816" cy="3557392"/>
          </a:xfrm>
          <a:prstGeom prst="rect">
            <a:avLst/>
          </a:prstGeom>
        </p:spPr>
      </p:pic>
      <p:sp>
        <p:nvSpPr>
          <p:cNvPr id="18" name="CuadroTexto 17">
            <a:extLst>
              <a:ext uri="{FF2B5EF4-FFF2-40B4-BE49-F238E27FC236}">
                <a16:creationId xmlns:a16="http://schemas.microsoft.com/office/drawing/2014/main" id="{27F57900-B618-8FF5-DE06-9A7F03638E10}"/>
              </a:ext>
            </a:extLst>
          </p:cNvPr>
          <p:cNvSpPr txBox="1"/>
          <p:nvPr/>
        </p:nvSpPr>
        <p:spPr>
          <a:xfrm>
            <a:off x="4575112" y="739376"/>
            <a:ext cx="6926579" cy="932243"/>
          </a:xfrm>
          <a:prstGeom prst="rect">
            <a:avLst/>
          </a:prstGeom>
          <a:noFill/>
        </p:spPr>
        <p:txBody>
          <a:bodyPr wrap="square">
            <a:spAutoFit/>
          </a:bodyPr>
          <a:lstStyle/>
          <a:p>
            <a:pPr algn="just">
              <a:lnSpc>
                <a:spcPct val="200000"/>
              </a:lnSpc>
              <a:spcAft>
                <a:spcPts val="300"/>
              </a:spcAft>
            </a:pPr>
            <a:r>
              <a:rPr lang="es-AR" sz="1400" b="1" dirty="0">
                <a:effectLst/>
                <a:latin typeface="Calibri" panose="020F0502020204030204" pitchFamily="34" charset="0"/>
                <a:ea typeface="Times New Roman" panose="02020603050405020304" pitchFamily="18" charset="0"/>
                <a:cs typeface="Times New Roman" panose="02020603050405020304" pitchFamily="18" charset="0"/>
              </a:rPr>
              <a:t>Inicio de obras de infraestructuras</a:t>
            </a:r>
            <a:r>
              <a:rPr lang="es-AR" sz="1400" dirty="0">
                <a:effectLst/>
                <a:latin typeface="Calibri" panose="020F0502020204030204" pitchFamily="34" charset="0"/>
                <a:ea typeface="Times New Roman" panose="02020603050405020304" pitchFamily="18" charset="0"/>
                <a:cs typeface="Times New Roman" panose="02020603050405020304" pitchFamily="18" charset="0"/>
              </a:rPr>
              <a:t>: 30/8/21 - </a:t>
            </a:r>
            <a:r>
              <a:rPr lang="es-AR" sz="1400" b="1" dirty="0">
                <a:effectLst/>
                <a:latin typeface="Calibri" panose="020F0502020204030204" pitchFamily="34" charset="0"/>
                <a:ea typeface="Times New Roman" panose="02020603050405020304" pitchFamily="18" charset="0"/>
                <a:cs typeface="Times New Roman" panose="02020603050405020304" pitchFamily="18" charset="0"/>
              </a:rPr>
              <a:t>Fin de obra </a:t>
            </a:r>
            <a:r>
              <a:rPr lang="es-AR" sz="1400" b="1" dirty="0">
                <a:latin typeface="Calibri" panose="020F0502020204030204" pitchFamily="34" charset="0"/>
                <a:ea typeface="Times New Roman" panose="02020603050405020304" pitchFamily="18" charset="0"/>
                <a:cs typeface="Times New Roman" panose="02020603050405020304" pitchFamily="18" charset="0"/>
              </a:rPr>
              <a:t>e</a:t>
            </a:r>
            <a:r>
              <a:rPr lang="es-AR" sz="1400" b="1" dirty="0">
                <a:effectLst/>
                <a:latin typeface="Calibri" panose="020F0502020204030204" pitchFamily="34" charset="0"/>
                <a:ea typeface="Times New Roman" panose="02020603050405020304" pitchFamily="18" charset="0"/>
                <a:cs typeface="Times New Roman" panose="02020603050405020304" pitchFamily="18" charset="0"/>
              </a:rPr>
              <a:t>stimado </a:t>
            </a:r>
            <a:r>
              <a:rPr lang="es-AR" sz="1400" b="1" dirty="0">
                <a:latin typeface="Calibri" panose="020F0502020204030204" pitchFamily="34" charset="0"/>
                <a:ea typeface="Times New Roman" panose="02020603050405020304" pitchFamily="18" charset="0"/>
                <a:cs typeface="Times New Roman" panose="02020603050405020304" pitchFamily="18" charset="0"/>
              </a:rPr>
              <a:t>a</a:t>
            </a:r>
            <a:r>
              <a:rPr lang="es-AR" sz="1400" b="1" dirty="0">
                <a:effectLst/>
                <a:latin typeface="Calibri" panose="020F0502020204030204" pitchFamily="34" charset="0"/>
                <a:ea typeface="Times New Roman" panose="02020603050405020304" pitchFamily="18" charset="0"/>
                <a:cs typeface="Times New Roman" panose="02020603050405020304" pitchFamily="18" charset="0"/>
              </a:rPr>
              <a:t>ctualizado</a:t>
            </a:r>
            <a:r>
              <a:rPr lang="es-AR" sz="1400" dirty="0">
                <a:effectLst/>
                <a:latin typeface="Calibri" panose="020F0502020204030204" pitchFamily="34" charset="0"/>
                <a:ea typeface="Times New Roman" panose="02020603050405020304" pitchFamily="18" charset="0"/>
                <a:cs typeface="Times New Roman" panose="02020603050405020304" pitchFamily="18" charset="0"/>
              </a:rPr>
              <a:t>: 30/7/23</a:t>
            </a:r>
          </a:p>
          <a:p>
            <a:pPr algn="just">
              <a:lnSpc>
                <a:spcPct val="200000"/>
              </a:lnSpc>
              <a:spcAft>
                <a:spcPts val="300"/>
              </a:spcAft>
            </a:pPr>
            <a:r>
              <a:rPr lang="es-AR" sz="1400" b="1" dirty="0">
                <a:effectLst/>
                <a:latin typeface="Calibri" panose="020F0502020204030204" pitchFamily="34" charset="0"/>
                <a:ea typeface="Times New Roman" panose="02020603050405020304" pitchFamily="18" charset="0"/>
                <a:cs typeface="Times New Roman" panose="02020603050405020304" pitchFamily="18" charset="0"/>
              </a:rPr>
              <a:t>Inicio de </a:t>
            </a:r>
            <a:r>
              <a:rPr lang="es-AR" sz="1400" b="1" dirty="0">
                <a:latin typeface="Calibri" panose="020F0502020204030204" pitchFamily="34" charset="0"/>
                <a:ea typeface="Times New Roman" panose="02020603050405020304" pitchFamily="18" charset="0"/>
                <a:cs typeface="Times New Roman" panose="02020603050405020304" pitchFamily="18" charset="0"/>
              </a:rPr>
              <a:t>o</a:t>
            </a:r>
            <a:r>
              <a:rPr lang="es-AR" sz="1400" b="1" dirty="0">
                <a:effectLst/>
                <a:latin typeface="Calibri" panose="020F0502020204030204" pitchFamily="34" charset="0"/>
                <a:ea typeface="Times New Roman" panose="02020603050405020304" pitchFamily="18" charset="0"/>
                <a:cs typeface="Times New Roman" panose="02020603050405020304" pitchFamily="18" charset="0"/>
              </a:rPr>
              <a:t>bras sector social y deportivo</a:t>
            </a:r>
            <a:r>
              <a:rPr lang="es-AR" sz="1400" dirty="0">
                <a:effectLst/>
                <a:latin typeface="Calibri" panose="020F0502020204030204" pitchFamily="34" charset="0"/>
                <a:ea typeface="Times New Roman" panose="02020603050405020304" pitchFamily="18" charset="0"/>
                <a:cs typeface="Times New Roman" panose="02020603050405020304" pitchFamily="18" charset="0"/>
              </a:rPr>
              <a:t>: 23/5/21 – </a:t>
            </a:r>
            <a:r>
              <a:rPr lang="es-AR" sz="1400" b="1" dirty="0">
                <a:effectLst/>
                <a:latin typeface="Calibri" panose="020F0502020204030204" pitchFamily="34" charset="0"/>
                <a:ea typeface="Times New Roman" panose="02020603050405020304" pitchFamily="18" charset="0"/>
                <a:cs typeface="Times New Roman" panose="02020603050405020304" pitchFamily="18" charset="0"/>
              </a:rPr>
              <a:t>Plazo estimado de obra</a:t>
            </a:r>
            <a:r>
              <a:rPr lang="es-AR" sz="1400" dirty="0">
                <a:effectLst/>
                <a:latin typeface="Calibri" panose="020F0502020204030204" pitchFamily="34" charset="0"/>
                <a:ea typeface="Times New Roman" panose="02020603050405020304" pitchFamily="18" charset="0"/>
                <a:cs typeface="Times New Roman" panose="02020603050405020304" pitchFamily="18" charset="0"/>
              </a:rPr>
              <a:t>: 14 meses.</a:t>
            </a:r>
          </a:p>
        </p:txBody>
      </p:sp>
      <p:pic>
        <p:nvPicPr>
          <p:cNvPr id="19" name="Imagen 18" descr="Logotipo, nombre de la empresa&#10;&#10;Descripción generada automáticamente">
            <a:extLst>
              <a:ext uri="{FF2B5EF4-FFF2-40B4-BE49-F238E27FC236}">
                <a16:creationId xmlns:a16="http://schemas.microsoft.com/office/drawing/2014/main" id="{065860D9-1507-4B2C-D464-47F47E9D29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264" y="399339"/>
            <a:ext cx="2920099" cy="1800612"/>
          </a:xfrm>
          <a:prstGeom prst="rect">
            <a:avLst/>
          </a:prstGeom>
          <a:ln>
            <a:noFill/>
          </a:ln>
          <a:effectLst/>
        </p:spPr>
      </p:pic>
      <p:sp>
        <p:nvSpPr>
          <p:cNvPr id="21" name="CuadroTexto 20">
            <a:extLst>
              <a:ext uri="{FF2B5EF4-FFF2-40B4-BE49-F238E27FC236}">
                <a16:creationId xmlns:a16="http://schemas.microsoft.com/office/drawing/2014/main" id="{6B9C13E8-A618-8E42-0B31-FE8F4C0A83CD}"/>
              </a:ext>
            </a:extLst>
          </p:cNvPr>
          <p:cNvSpPr txBox="1"/>
          <p:nvPr/>
        </p:nvSpPr>
        <p:spPr>
          <a:xfrm>
            <a:off x="490408" y="2432881"/>
            <a:ext cx="3651823" cy="3444469"/>
          </a:xfrm>
          <a:prstGeom prst="rect">
            <a:avLst/>
          </a:prstGeom>
          <a:noFill/>
        </p:spPr>
        <p:txBody>
          <a:bodyPr wrap="square">
            <a:spAutoFit/>
          </a:bodyPr>
          <a:lstStyle/>
          <a:p>
            <a:pPr algn="just">
              <a:lnSpc>
                <a:spcPct val="150000"/>
              </a:lnSpc>
              <a:spcAft>
                <a:spcPts val="300"/>
              </a:spcAft>
              <a:tabLst>
                <a:tab pos="457200" algn="l"/>
              </a:tabLst>
            </a:pPr>
            <a:r>
              <a:rPr lang="es-AR" sz="1400" b="1" dirty="0">
                <a:effectLst/>
                <a:latin typeface="Calibri" panose="020F0502020204030204" pitchFamily="34" charset="0"/>
                <a:ea typeface="Times New Roman" panose="02020603050405020304" pitchFamily="18" charset="0"/>
                <a:cs typeface="Times New Roman" panose="02020603050405020304" pitchFamily="18" charset="0"/>
              </a:rPr>
              <a:t>Próximas contrataciones/compras: </a:t>
            </a:r>
            <a:endParaRPr lang="es-A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300"/>
              </a:spcAft>
              <a:buFont typeface="Symbol" panose="05050102010706020507" pitchFamily="18" charset="2"/>
              <a:buChar char=""/>
              <a:tabLst>
                <a:tab pos="457200" algn="l"/>
              </a:tabLst>
            </a:pPr>
            <a:r>
              <a:rPr lang="es-AR" sz="1400" dirty="0">
                <a:effectLst/>
                <a:latin typeface="Calibri" panose="020F0502020204030204" pitchFamily="34" charset="0"/>
                <a:ea typeface="Times New Roman" panose="02020603050405020304" pitchFamily="18" charset="0"/>
                <a:cs typeface="Times New Roman" panose="02020603050405020304" pitchFamily="18" charset="0"/>
              </a:rPr>
              <a:t>Limpieza y reacondicionamiento zanja calle Oliden (desde el barrio al arroyo El Pinazo).</a:t>
            </a:r>
          </a:p>
          <a:p>
            <a:pPr marL="342900" lvl="0" indent="-342900" algn="just">
              <a:lnSpc>
                <a:spcPct val="150000"/>
              </a:lnSpc>
              <a:spcAft>
                <a:spcPts val="300"/>
              </a:spcAft>
              <a:buFont typeface="Symbol" panose="05050102010706020507" pitchFamily="18" charset="2"/>
              <a:buChar char=""/>
              <a:tabLst>
                <a:tab pos="457200" algn="l"/>
              </a:tabLst>
            </a:pPr>
            <a:r>
              <a:rPr lang="es-AR" sz="1400" dirty="0">
                <a:effectLst/>
                <a:latin typeface="Calibri" panose="020F0502020204030204" pitchFamily="34" charset="0"/>
                <a:ea typeface="Times New Roman" panose="02020603050405020304" pitchFamily="18" charset="0"/>
                <a:cs typeface="Times New Roman" panose="02020603050405020304" pitchFamily="18" charset="0"/>
              </a:rPr>
              <a:t>Compra de árboles a plantarse en calles internas.</a:t>
            </a:r>
          </a:p>
          <a:p>
            <a:pPr marL="342900" lvl="0" indent="-342900" algn="just">
              <a:lnSpc>
                <a:spcPct val="150000"/>
              </a:lnSpc>
              <a:spcAft>
                <a:spcPts val="300"/>
              </a:spcAft>
              <a:buFont typeface="Symbol" panose="05050102010706020507" pitchFamily="18" charset="2"/>
              <a:buChar char=""/>
              <a:tabLst>
                <a:tab pos="457200" algn="l"/>
              </a:tabLst>
            </a:pPr>
            <a:r>
              <a:rPr lang="es-AR" sz="1400" dirty="0">
                <a:effectLst/>
                <a:latin typeface="Calibri" panose="020F0502020204030204" pitchFamily="34" charset="0"/>
                <a:ea typeface="Times New Roman" panose="02020603050405020304" pitchFamily="18" charset="0"/>
                <a:cs typeface="Times New Roman" panose="02020603050405020304" pitchFamily="18" charset="0"/>
              </a:rPr>
              <a:t>Cambio y/o adecuación del cerco sobre calle Oliden.</a:t>
            </a:r>
          </a:p>
          <a:p>
            <a:pPr marL="342900" lvl="0" indent="-342900" algn="just">
              <a:lnSpc>
                <a:spcPct val="150000"/>
              </a:lnSpc>
              <a:spcAft>
                <a:spcPts val="300"/>
              </a:spcAft>
              <a:buFont typeface="Symbol" panose="05050102010706020507" pitchFamily="18" charset="2"/>
              <a:buChar char=""/>
              <a:tabLst>
                <a:tab pos="457200" algn="l"/>
              </a:tabLst>
            </a:pPr>
            <a:r>
              <a:rPr lang="es-AR" sz="1400" dirty="0">
                <a:effectLst/>
                <a:latin typeface="Calibri" panose="020F0502020204030204" pitchFamily="34" charset="0"/>
                <a:ea typeface="Times New Roman" panose="02020603050405020304" pitchFamily="18" charset="0"/>
                <a:cs typeface="Times New Roman" panose="02020603050405020304" pitchFamily="18" charset="0"/>
              </a:rPr>
              <a:t>Carpinterías de aluminio, herrerías, pisos, revestimientos, artefactos sanitarios y griferías del sector social.</a:t>
            </a:r>
          </a:p>
        </p:txBody>
      </p:sp>
      <p:pic>
        <p:nvPicPr>
          <p:cNvPr id="23" name="Imagen 22" descr="Una carretera con nieve&#10;&#10;Descripción generada automáticamente con confianza media">
            <a:extLst>
              <a:ext uri="{FF2B5EF4-FFF2-40B4-BE49-F238E27FC236}">
                <a16:creationId xmlns:a16="http://schemas.microsoft.com/office/drawing/2014/main" id="{2BE04909-2C6C-B134-CC7C-60917F7A40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34047" y="2515352"/>
            <a:ext cx="3587816" cy="3603272"/>
          </a:xfrm>
          <a:prstGeom prst="rect">
            <a:avLst/>
          </a:prstGeom>
        </p:spPr>
      </p:pic>
    </p:spTree>
    <p:extLst>
      <p:ext uri="{BB962C8B-B14F-4D97-AF65-F5344CB8AC3E}">
        <p14:creationId xmlns:p14="http://schemas.microsoft.com/office/powerpoint/2010/main" val="2813534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6" name="Rectangle 147">
            <a:extLst>
              <a:ext uri="{FF2B5EF4-FFF2-40B4-BE49-F238E27FC236}">
                <a16:creationId xmlns:a16="http://schemas.microsoft.com/office/drawing/2014/main" id="{614141FC-8189-47F8-821A-FC9A4E91E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57" name="Rectangle 149">
            <a:extLst>
              <a:ext uri="{FF2B5EF4-FFF2-40B4-BE49-F238E27FC236}">
                <a16:creationId xmlns:a16="http://schemas.microsoft.com/office/drawing/2014/main" id="{C062E60F-5CD4-4268-8359-80766346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288350"/>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 name="CuadroTexto 142">
            <a:extLst>
              <a:ext uri="{FF2B5EF4-FFF2-40B4-BE49-F238E27FC236}">
                <a16:creationId xmlns:a16="http://schemas.microsoft.com/office/drawing/2014/main" id="{1C71055A-55E8-4230-973B-708646BEC74F}"/>
              </a:ext>
            </a:extLst>
          </p:cNvPr>
          <p:cNvSpPr txBox="1"/>
          <p:nvPr/>
        </p:nvSpPr>
        <p:spPr>
          <a:xfrm>
            <a:off x="152402" y="6336388"/>
            <a:ext cx="5002693" cy="41527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1600" b="1" i="0" kern="1200" cap="all" baseline="0" dirty="0">
                <a:solidFill>
                  <a:schemeClr val="tx1"/>
                </a:solidFill>
                <a:ea typeface="+mj-ea"/>
                <a:cs typeface="+mj-cs"/>
              </a:rPr>
              <a:t>AVANCE DE OBRA – </a:t>
            </a:r>
            <a:r>
              <a:rPr lang="en-US" sz="1600" b="1" cap="all" dirty="0">
                <a:ea typeface="+mj-ea"/>
                <a:cs typeface="+mj-cs"/>
              </a:rPr>
              <a:t>JUNIO</a:t>
            </a:r>
            <a:r>
              <a:rPr lang="en-US" sz="1600" b="1" i="0" kern="1200" cap="all" baseline="0" dirty="0">
                <a:solidFill>
                  <a:schemeClr val="tx1"/>
                </a:solidFill>
                <a:ea typeface="+mj-ea"/>
                <a:cs typeface="+mj-cs"/>
              </a:rPr>
              <a:t> 2022</a:t>
            </a:r>
          </a:p>
        </p:txBody>
      </p:sp>
      <p:sp>
        <p:nvSpPr>
          <p:cNvPr id="158" name="Rectangle 151">
            <a:extLst>
              <a:ext uri="{FF2B5EF4-FFF2-40B4-BE49-F238E27FC236}">
                <a16:creationId xmlns:a16="http://schemas.microsoft.com/office/drawing/2014/main" id="{BB341EC3-1810-4D33-BA3F-E2D0AA0EC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980964"/>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9" name="Rectangle 153">
            <a:extLst>
              <a:ext uri="{FF2B5EF4-FFF2-40B4-BE49-F238E27FC236}">
                <a16:creationId xmlns:a16="http://schemas.microsoft.com/office/drawing/2014/main" id="{10127CDE-2B99-47A8-BB3C-7D1751910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98164" y="1323863"/>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4" name="Imagen 143" descr="Logotipo&#10;&#10;Descripción generada automáticamente">
            <a:extLst>
              <a:ext uri="{FF2B5EF4-FFF2-40B4-BE49-F238E27FC236}">
                <a16:creationId xmlns:a16="http://schemas.microsoft.com/office/drawing/2014/main" id="{FC937BC9-4916-4030-B3B6-D2D71A56B90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46508" y="6188939"/>
            <a:ext cx="2293090" cy="699392"/>
          </a:xfrm>
          <a:prstGeom prst="rect">
            <a:avLst/>
          </a:prstGeom>
        </p:spPr>
      </p:pic>
      <p:pic>
        <p:nvPicPr>
          <p:cNvPr id="145" name="Imagen 144" descr="Logotipo, nombre de la empresa&#10;&#10;Descripción generada automáticamente">
            <a:extLst>
              <a:ext uri="{FF2B5EF4-FFF2-40B4-BE49-F238E27FC236}">
                <a16:creationId xmlns:a16="http://schemas.microsoft.com/office/drawing/2014/main" id="{D3214E79-D1C2-4819-9BF0-7DDFC3F1A1A9}"/>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4987" b="9526"/>
          <a:stretch/>
        </p:blipFill>
        <p:spPr>
          <a:xfrm>
            <a:off x="749802" y="450574"/>
            <a:ext cx="3355698" cy="1890297"/>
          </a:xfrm>
          <a:prstGeom prst="rect">
            <a:avLst/>
          </a:prstGeom>
        </p:spPr>
      </p:pic>
      <p:cxnSp>
        <p:nvCxnSpPr>
          <p:cNvPr id="146" name="Conector recto 145">
            <a:extLst>
              <a:ext uri="{FF2B5EF4-FFF2-40B4-BE49-F238E27FC236}">
                <a16:creationId xmlns:a16="http://schemas.microsoft.com/office/drawing/2014/main" id="{3ECF0DA5-60CF-406F-B23E-AF6BECFF5022}"/>
              </a:ext>
            </a:extLst>
          </p:cNvPr>
          <p:cNvCxnSpPr/>
          <p:nvPr/>
        </p:nvCxnSpPr>
        <p:spPr>
          <a:xfrm>
            <a:off x="1533378" y="6268451"/>
            <a:ext cx="8510954"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8D2DCFFE-BB9C-4CB7-BC77-89F2A3A88447}"/>
              </a:ext>
            </a:extLst>
          </p:cNvPr>
          <p:cNvSpPr txBox="1"/>
          <p:nvPr/>
        </p:nvSpPr>
        <p:spPr>
          <a:xfrm>
            <a:off x="4431904" y="383965"/>
            <a:ext cx="7269688" cy="1879938"/>
          </a:xfrm>
          <a:prstGeom prst="rect">
            <a:avLst/>
          </a:prstGeom>
          <a:noFill/>
        </p:spPr>
        <p:txBody>
          <a:bodyPr wrap="square">
            <a:spAutoFit/>
          </a:bodyPr>
          <a:lstStyle/>
          <a:p>
            <a:pPr algn="just">
              <a:lnSpc>
                <a:spcPct val="150000"/>
              </a:lnSpc>
              <a:spcAft>
                <a:spcPts val="800"/>
              </a:spcAft>
            </a:pPr>
            <a:r>
              <a:rPr lang="es-AR" sz="1400" b="1" dirty="0">
                <a:effectLst/>
                <a:ea typeface="Times New Roman" panose="02020603050405020304" pitchFamily="18" charset="0"/>
                <a:cs typeface="Times New Roman" panose="02020603050405020304" pitchFamily="18" charset="0"/>
              </a:rPr>
              <a:t>INVAC SA</a:t>
            </a:r>
            <a:r>
              <a:rPr lang="es-AR" sz="1400" dirty="0">
                <a:effectLst/>
                <a:ea typeface="Times New Roman" panose="02020603050405020304" pitchFamily="18" charset="0"/>
                <a:cs typeface="Times New Roman" panose="02020603050405020304" pitchFamily="18" charset="0"/>
              </a:rPr>
              <a:t>: Infraestructura hidráulica, vial y sanitaria.</a:t>
            </a:r>
          </a:p>
          <a:p>
            <a:pPr algn="just">
              <a:lnSpc>
                <a:spcPct val="150000"/>
              </a:lnSpc>
              <a:spcAft>
                <a:spcPts val="800"/>
              </a:spcAft>
            </a:pPr>
            <a:r>
              <a:rPr lang="es-AR" sz="1400" dirty="0">
                <a:effectLst/>
                <a:ea typeface="Times New Roman" panose="02020603050405020304" pitchFamily="18" charset="0"/>
                <a:cs typeface="Times New Roman" panose="02020603050405020304" pitchFamily="18" charset="0"/>
              </a:rPr>
              <a:t>Obras finalizadas: se ha finalizado la conformación de los reservorios y obra </a:t>
            </a:r>
            <a:r>
              <a:rPr lang="es-AR" sz="1400" dirty="0">
                <a:ea typeface="Times New Roman" panose="02020603050405020304" pitchFamily="18" charset="0"/>
                <a:cs typeface="Times New Roman" panose="02020603050405020304" pitchFamily="18" charset="0"/>
              </a:rPr>
              <a:t>h</a:t>
            </a:r>
            <a:r>
              <a:rPr lang="es-AR" sz="1400" dirty="0">
                <a:effectLst/>
                <a:ea typeface="Times New Roman" panose="02020603050405020304" pitchFamily="18" charset="0"/>
                <a:cs typeface="Times New Roman" panose="02020603050405020304" pitchFamily="18" charset="0"/>
              </a:rPr>
              <a:t>idráulica interna, tendido de conductos de la red cloacal y red de agua; tendido de la ampliación de la red externa de agua (obra solicitada por Aysa).</a:t>
            </a:r>
          </a:p>
          <a:p>
            <a:pPr algn="just">
              <a:lnSpc>
                <a:spcPct val="150000"/>
              </a:lnSpc>
              <a:spcAft>
                <a:spcPts val="800"/>
              </a:spcAft>
            </a:pPr>
            <a:r>
              <a:rPr lang="es-AR" sz="1400" dirty="0">
                <a:effectLst/>
                <a:ea typeface="Times New Roman" panose="02020603050405020304" pitchFamily="18" charset="0"/>
                <a:cs typeface="Times New Roman" panose="02020603050405020304" pitchFamily="18" charset="0"/>
              </a:rPr>
              <a:t>Obras en curso: Desmonte y conformación base para calles internas, cordones y cunetas calles.</a:t>
            </a:r>
          </a:p>
        </p:txBody>
      </p:sp>
      <p:pic>
        <p:nvPicPr>
          <p:cNvPr id="13" name="Imagen 12" descr="Casa de madera en el campo&#10;&#10;Descripción generada automáticamente con confianza media">
            <a:extLst>
              <a:ext uri="{FF2B5EF4-FFF2-40B4-BE49-F238E27FC236}">
                <a16:creationId xmlns:a16="http://schemas.microsoft.com/office/drawing/2014/main" id="{D20DDCA8-4E1B-3331-C00F-C461CD5578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415" y="2546929"/>
            <a:ext cx="3606119" cy="3600109"/>
          </a:xfrm>
          <a:prstGeom prst="rect">
            <a:avLst/>
          </a:prstGeom>
        </p:spPr>
      </p:pic>
      <p:pic>
        <p:nvPicPr>
          <p:cNvPr id="18" name="Imagen 17" descr="Tren pasando por el campo&#10;&#10;Descripción generada automáticamente con confianza media">
            <a:extLst>
              <a:ext uri="{FF2B5EF4-FFF2-40B4-BE49-F238E27FC236}">
                <a16:creationId xmlns:a16="http://schemas.microsoft.com/office/drawing/2014/main" id="{7D1CC2FC-5562-49EB-AD2B-E2F975AF6B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84795" y="2546928"/>
            <a:ext cx="3637068" cy="3600109"/>
          </a:xfrm>
          <a:prstGeom prst="rect">
            <a:avLst/>
          </a:prstGeom>
        </p:spPr>
      </p:pic>
      <p:pic>
        <p:nvPicPr>
          <p:cNvPr id="5" name="Imagen 4" descr="Un grupo de árboles&#10;&#10;Descripción generada automáticamente con confianza media">
            <a:extLst>
              <a:ext uri="{FF2B5EF4-FFF2-40B4-BE49-F238E27FC236}">
                <a16:creationId xmlns:a16="http://schemas.microsoft.com/office/drawing/2014/main" id="{5DD044FC-1183-769D-DF9F-031A64BF64F5}"/>
              </a:ext>
            </a:extLst>
          </p:cNvPr>
          <p:cNvPicPr>
            <a:picLocks noChangeAspect="1"/>
          </p:cNvPicPr>
          <p:nvPr/>
        </p:nvPicPr>
        <p:blipFill rotWithShape="1">
          <a:blip r:embed="rId7">
            <a:extLst>
              <a:ext uri="{28A0092B-C50C-407E-A947-70E740481C1C}">
                <a14:useLocalDpi xmlns:a14="http://schemas.microsoft.com/office/drawing/2010/main" val="0"/>
              </a:ext>
            </a:extLst>
          </a:blip>
          <a:srcRect l="23659" r="2"/>
          <a:stretch/>
        </p:blipFill>
        <p:spPr>
          <a:xfrm>
            <a:off x="4310692" y="2546928"/>
            <a:ext cx="3637068" cy="3600109"/>
          </a:xfrm>
          <a:prstGeom prst="rect">
            <a:avLst/>
          </a:prstGeom>
        </p:spPr>
      </p:pic>
    </p:spTree>
    <p:extLst>
      <p:ext uri="{BB962C8B-B14F-4D97-AF65-F5344CB8AC3E}">
        <p14:creationId xmlns:p14="http://schemas.microsoft.com/office/powerpoint/2010/main" val="134282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6" name="Rectangle 147">
            <a:extLst>
              <a:ext uri="{FF2B5EF4-FFF2-40B4-BE49-F238E27FC236}">
                <a16:creationId xmlns:a16="http://schemas.microsoft.com/office/drawing/2014/main" id="{614141FC-8189-47F8-821A-FC9A4E91E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57" name="Rectangle 149">
            <a:extLst>
              <a:ext uri="{FF2B5EF4-FFF2-40B4-BE49-F238E27FC236}">
                <a16:creationId xmlns:a16="http://schemas.microsoft.com/office/drawing/2014/main" id="{C062E60F-5CD4-4268-8359-80766346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288350"/>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 name="CuadroTexto 142">
            <a:extLst>
              <a:ext uri="{FF2B5EF4-FFF2-40B4-BE49-F238E27FC236}">
                <a16:creationId xmlns:a16="http://schemas.microsoft.com/office/drawing/2014/main" id="{1C71055A-55E8-4230-973B-708646BEC74F}"/>
              </a:ext>
            </a:extLst>
          </p:cNvPr>
          <p:cNvSpPr txBox="1"/>
          <p:nvPr/>
        </p:nvSpPr>
        <p:spPr>
          <a:xfrm>
            <a:off x="152402" y="6336388"/>
            <a:ext cx="5002693" cy="41527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1600" b="1" i="0" kern="1200" cap="all" baseline="0" dirty="0">
                <a:solidFill>
                  <a:schemeClr val="tx1"/>
                </a:solidFill>
                <a:ea typeface="+mj-ea"/>
                <a:cs typeface="+mj-cs"/>
              </a:rPr>
              <a:t>AVANCE DE OBRA – </a:t>
            </a:r>
            <a:r>
              <a:rPr lang="en-US" sz="1600" b="1" cap="all" dirty="0">
                <a:ea typeface="+mj-ea"/>
                <a:cs typeface="+mj-cs"/>
              </a:rPr>
              <a:t>JUNIO</a:t>
            </a:r>
            <a:r>
              <a:rPr lang="en-US" sz="1600" b="1" i="0" kern="1200" cap="all" baseline="0" dirty="0">
                <a:solidFill>
                  <a:schemeClr val="tx1"/>
                </a:solidFill>
                <a:ea typeface="+mj-ea"/>
                <a:cs typeface="+mj-cs"/>
              </a:rPr>
              <a:t> 2022</a:t>
            </a:r>
          </a:p>
        </p:txBody>
      </p:sp>
      <p:sp>
        <p:nvSpPr>
          <p:cNvPr id="158" name="Rectangle 151">
            <a:extLst>
              <a:ext uri="{FF2B5EF4-FFF2-40B4-BE49-F238E27FC236}">
                <a16:creationId xmlns:a16="http://schemas.microsoft.com/office/drawing/2014/main" id="{BB341EC3-1810-4D33-BA3F-E2D0AA0EC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980964"/>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9" name="Rectangle 153">
            <a:extLst>
              <a:ext uri="{FF2B5EF4-FFF2-40B4-BE49-F238E27FC236}">
                <a16:creationId xmlns:a16="http://schemas.microsoft.com/office/drawing/2014/main" id="{10127CDE-2B99-47A8-BB3C-7D1751910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98164" y="1323863"/>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4" name="Imagen 143" descr="Logotipo&#10;&#10;Descripción generada automáticamente">
            <a:extLst>
              <a:ext uri="{FF2B5EF4-FFF2-40B4-BE49-F238E27FC236}">
                <a16:creationId xmlns:a16="http://schemas.microsoft.com/office/drawing/2014/main" id="{FC937BC9-4916-4030-B3B6-D2D71A56B90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46508" y="6188939"/>
            <a:ext cx="2293090" cy="699392"/>
          </a:xfrm>
          <a:prstGeom prst="rect">
            <a:avLst/>
          </a:prstGeom>
        </p:spPr>
      </p:pic>
      <p:pic>
        <p:nvPicPr>
          <p:cNvPr id="5" name="Imagen 4" descr="Logotipo, nombre de la empresa&#10;&#10;Descripción generada automáticamente">
            <a:extLst>
              <a:ext uri="{FF2B5EF4-FFF2-40B4-BE49-F238E27FC236}">
                <a16:creationId xmlns:a16="http://schemas.microsoft.com/office/drawing/2014/main" id="{7686A939-B8F2-4098-A5E1-FD1B4EFA8E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305" y="432701"/>
            <a:ext cx="2920099" cy="1800612"/>
          </a:xfrm>
          <a:prstGeom prst="rect">
            <a:avLst/>
          </a:prstGeom>
          <a:ln>
            <a:noFill/>
          </a:ln>
          <a:effectLst/>
        </p:spPr>
      </p:pic>
      <p:cxnSp>
        <p:nvCxnSpPr>
          <p:cNvPr id="7" name="Conector recto 6">
            <a:extLst>
              <a:ext uri="{FF2B5EF4-FFF2-40B4-BE49-F238E27FC236}">
                <a16:creationId xmlns:a16="http://schemas.microsoft.com/office/drawing/2014/main" id="{5DFEBFC2-48E3-4928-99D2-B003CE071A49}"/>
              </a:ext>
            </a:extLst>
          </p:cNvPr>
          <p:cNvCxnSpPr/>
          <p:nvPr/>
        </p:nvCxnSpPr>
        <p:spPr>
          <a:xfrm>
            <a:off x="1533378" y="6268451"/>
            <a:ext cx="8510954"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935F9F2F-55C7-4937-B1EE-74F475C17B79}"/>
              </a:ext>
            </a:extLst>
          </p:cNvPr>
          <p:cNvSpPr txBox="1"/>
          <p:nvPr/>
        </p:nvSpPr>
        <p:spPr>
          <a:xfrm>
            <a:off x="4455679" y="589548"/>
            <a:ext cx="7149333" cy="1556773"/>
          </a:xfrm>
          <a:prstGeom prst="rect">
            <a:avLst/>
          </a:prstGeom>
          <a:noFill/>
        </p:spPr>
        <p:txBody>
          <a:bodyPr wrap="square">
            <a:spAutoFit/>
          </a:bodyPr>
          <a:lstStyle/>
          <a:p>
            <a:pPr algn="just">
              <a:lnSpc>
                <a:spcPct val="150000"/>
              </a:lnSpc>
              <a:spcAft>
                <a:spcPts val="800"/>
              </a:spcAft>
            </a:pPr>
            <a:r>
              <a:rPr lang="es-AR" sz="1400" b="1" dirty="0">
                <a:effectLst/>
                <a:ea typeface="Times New Roman" panose="02020603050405020304" pitchFamily="18" charset="0"/>
                <a:cs typeface="Times New Roman" panose="02020603050405020304" pitchFamily="18" charset="0"/>
              </a:rPr>
              <a:t>HIDRÁULICA NORTE SA</a:t>
            </a:r>
            <a:r>
              <a:rPr lang="es-AR" sz="1400" dirty="0">
                <a:effectLst/>
                <a:ea typeface="Times New Roman" panose="02020603050405020304" pitchFamily="18" charset="0"/>
                <a:cs typeface="Times New Roman" panose="02020603050405020304" pitchFamily="18" charset="0"/>
              </a:rPr>
              <a:t>: Red eléctrica y corrientes débiles.</a:t>
            </a:r>
          </a:p>
          <a:p>
            <a:pPr algn="just">
              <a:lnSpc>
                <a:spcPct val="150000"/>
              </a:lnSpc>
              <a:spcAft>
                <a:spcPts val="800"/>
              </a:spcAft>
            </a:pPr>
            <a:r>
              <a:rPr lang="es-AR" sz="1400" dirty="0">
                <a:effectLst/>
                <a:ea typeface="Times New Roman" panose="02020603050405020304" pitchFamily="18" charset="0"/>
                <a:cs typeface="Times New Roman" panose="02020603050405020304" pitchFamily="18" charset="0"/>
              </a:rPr>
              <a:t>Obras finalizadas: Tendido de canalización perimetral de seguridad.</a:t>
            </a:r>
          </a:p>
          <a:p>
            <a:pPr algn="just">
              <a:lnSpc>
                <a:spcPct val="150000"/>
              </a:lnSpc>
              <a:spcAft>
                <a:spcPts val="800"/>
              </a:spcAft>
            </a:pPr>
            <a:r>
              <a:rPr lang="es-AR" sz="1400" dirty="0">
                <a:effectLst/>
                <a:ea typeface="Times New Roman" panose="02020603050405020304" pitchFamily="18" charset="0"/>
                <a:cs typeface="Times New Roman" panose="02020603050405020304" pitchFamily="18" charset="0"/>
              </a:rPr>
              <a:t>Obras en curso: Construcción de dos subestaciones internas al barrio, construcción de pilares en lotes. Tendido de canalizaciones de corrientes </a:t>
            </a:r>
            <a:r>
              <a:rPr lang="es-AR" sz="1400" dirty="0">
                <a:ea typeface="Times New Roman" panose="02020603050405020304" pitchFamily="18" charset="0"/>
                <a:cs typeface="Times New Roman" panose="02020603050405020304" pitchFamily="18" charset="0"/>
              </a:rPr>
              <a:t>d</a:t>
            </a:r>
            <a:r>
              <a:rPr lang="es-AR" sz="1400" dirty="0">
                <a:effectLst/>
                <a:ea typeface="Times New Roman" panose="02020603050405020304" pitchFamily="18" charset="0"/>
                <a:cs typeface="Times New Roman" panose="02020603050405020304" pitchFamily="18" charset="0"/>
              </a:rPr>
              <a:t>ébiles, baja y media </a:t>
            </a:r>
            <a:r>
              <a:rPr lang="es-AR" sz="1400" dirty="0">
                <a:ea typeface="Times New Roman" panose="02020603050405020304" pitchFamily="18" charset="0"/>
                <a:cs typeface="Times New Roman" panose="02020603050405020304" pitchFamily="18" charset="0"/>
              </a:rPr>
              <a:t>t</a:t>
            </a:r>
            <a:r>
              <a:rPr lang="es-AR" sz="1400" dirty="0">
                <a:effectLst/>
                <a:ea typeface="Times New Roman" panose="02020603050405020304" pitchFamily="18" charset="0"/>
                <a:cs typeface="Times New Roman" panose="02020603050405020304" pitchFamily="18" charset="0"/>
              </a:rPr>
              <a:t>ensión.</a:t>
            </a:r>
          </a:p>
        </p:txBody>
      </p:sp>
      <p:pic>
        <p:nvPicPr>
          <p:cNvPr id="3" name="Imagen 2" descr="Un campo de tierra&#10;&#10;Descripción generada automáticamente con confianza media">
            <a:extLst>
              <a:ext uri="{FF2B5EF4-FFF2-40B4-BE49-F238E27FC236}">
                <a16:creationId xmlns:a16="http://schemas.microsoft.com/office/drawing/2014/main" id="{3755C6C2-9D95-5669-577B-18D8674846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608" y="2523011"/>
            <a:ext cx="3587814" cy="3598975"/>
          </a:xfrm>
          <a:prstGeom prst="rect">
            <a:avLst/>
          </a:prstGeom>
        </p:spPr>
      </p:pic>
      <p:pic>
        <p:nvPicPr>
          <p:cNvPr id="9" name="Imagen 8" descr="Tren pasando por un camino de tierra&#10;&#10;Descripción generada automáticamente con confianza media">
            <a:extLst>
              <a:ext uri="{FF2B5EF4-FFF2-40B4-BE49-F238E27FC236}">
                <a16:creationId xmlns:a16="http://schemas.microsoft.com/office/drawing/2014/main" id="{960052FE-3A61-66C4-74F8-92905D1DE7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3622" y="2523011"/>
            <a:ext cx="3600006" cy="3598975"/>
          </a:xfrm>
          <a:prstGeom prst="rect">
            <a:avLst/>
          </a:prstGeom>
        </p:spPr>
      </p:pic>
      <p:pic>
        <p:nvPicPr>
          <p:cNvPr id="12" name="Imagen 11" descr="Vista de una playa&#10;&#10;Descripción generada automáticamente">
            <a:extLst>
              <a:ext uri="{FF2B5EF4-FFF2-40B4-BE49-F238E27FC236}">
                <a16:creationId xmlns:a16="http://schemas.microsoft.com/office/drawing/2014/main" id="{09F41CF1-D235-88B6-4705-9FE88247B2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32828" y="2530335"/>
            <a:ext cx="3604799" cy="3590668"/>
          </a:xfrm>
          <a:prstGeom prst="rect">
            <a:avLst/>
          </a:prstGeom>
        </p:spPr>
      </p:pic>
    </p:spTree>
    <p:extLst>
      <p:ext uri="{BB962C8B-B14F-4D97-AF65-F5344CB8AC3E}">
        <p14:creationId xmlns:p14="http://schemas.microsoft.com/office/powerpoint/2010/main" val="4028261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6" name="Rectangle 147">
            <a:extLst>
              <a:ext uri="{FF2B5EF4-FFF2-40B4-BE49-F238E27FC236}">
                <a16:creationId xmlns:a16="http://schemas.microsoft.com/office/drawing/2014/main" id="{614141FC-8189-47F8-821A-FC9A4E91E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57" name="Rectangle 149">
            <a:extLst>
              <a:ext uri="{FF2B5EF4-FFF2-40B4-BE49-F238E27FC236}">
                <a16:creationId xmlns:a16="http://schemas.microsoft.com/office/drawing/2014/main" id="{C062E60F-5CD4-4268-8359-80766346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288350"/>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 name="CuadroTexto 142">
            <a:extLst>
              <a:ext uri="{FF2B5EF4-FFF2-40B4-BE49-F238E27FC236}">
                <a16:creationId xmlns:a16="http://schemas.microsoft.com/office/drawing/2014/main" id="{1C71055A-55E8-4230-973B-708646BEC74F}"/>
              </a:ext>
            </a:extLst>
          </p:cNvPr>
          <p:cNvSpPr txBox="1"/>
          <p:nvPr/>
        </p:nvSpPr>
        <p:spPr>
          <a:xfrm>
            <a:off x="152402" y="6336388"/>
            <a:ext cx="5002693" cy="41527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1600" b="1" i="0" kern="1200" cap="all" baseline="0" dirty="0">
                <a:solidFill>
                  <a:schemeClr val="tx1"/>
                </a:solidFill>
                <a:ea typeface="+mj-ea"/>
                <a:cs typeface="+mj-cs"/>
              </a:rPr>
              <a:t>AVANCE DE OBRA – </a:t>
            </a:r>
            <a:r>
              <a:rPr lang="en-US" sz="1600" b="1" cap="all" dirty="0">
                <a:ea typeface="+mj-ea"/>
                <a:cs typeface="+mj-cs"/>
              </a:rPr>
              <a:t>JUNIO</a:t>
            </a:r>
            <a:r>
              <a:rPr lang="en-US" sz="1600" b="1" i="0" kern="1200" cap="all" baseline="0" dirty="0">
                <a:solidFill>
                  <a:schemeClr val="tx1"/>
                </a:solidFill>
                <a:ea typeface="+mj-ea"/>
                <a:cs typeface="+mj-cs"/>
              </a:rPr>
              <a:t> 2022</a:t>
            </a:r>
          </a:p>
        </p:txBody>
      </p:sp>
      <p:sp>
        <p:nvSpPr>
          <p:cNvPr id="158" name="Rectangle 151">
            <a:extLst>
              <a:ext uri="{FF2B5EF4-FFF2-40B4-BE49-F238E27FC236}">
                <a16:creationId xmlns:a16="http://schemas.microsoft.com/office/drawing/2014/main" id="{BB341EC3-1810-4D33-BA3F-E2D0AA0EC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980964"/>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9" name="Rectangle 153">
            <a:extLst>
              <a:ext uri="{FF2B5EF4-FFF2-40B4-BE49-F238E27FC236}">
                <a16:creationId xmlns:a16="http://schemas.microsoft.com/office/drawing/2014/main" id="{10127CDE-2B99-47A8-BB3C-7D1751910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98164" y="1323863"/>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4" name="Imagen 143" descr="Logotipo&#10;&#10;Descripción generada automáticamente">
            <a:extLst>
              <a:ext uri="{FF2B5EF4-FFF2-40B4-BE49-F238E27FC236}">
                <a16:creationId xmlns:a16="http://schemas.microsoft.com/office/drawing/2014/main" id="{FC937BC9-4916-4030-B3B6-D2D71A56B90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46508" y="6188939"/>
            <a:ext cx="2293090" cy="699392"/>
          </a:xfrm>
          <a:prstGeom prst="rect">
            <a:avLst/>
          </a:prstGeom>
        </p:spPr>
      </p:pic>
      <p:cxnSp>
        <p:nvCxnSpPr>
          <p:cNvPr id="7" name="Conector recto 6">
            <a:extLst>
              <a:ext uri="{FF2B5EF4-FFF2-40B4-BE49-F238E27FC236}">
                <a16:creationId xmlns:a16="http://schemas.microsoft.com/office/drawing/2014/main" id="{5DFEBFC2-48E3-4928-99D2-B003CE071A49}"/>
              </a:ext>
            </a:extLst>
          </p:cNvPr>
          <p:cNvCxnSpPr/>
          <p:nvPr/>
        </p:nvCxnSpPr>
        <p:spPr>
          <a:xfrm>
            <a:off x="1533378" y="6268451"/>
            <a:ext cx="8510954"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7629D24C-1A06-4879-8E22-2F4C93AAF4AD}"/>
              </a:ext>
            </a:extLst>
          </p:cNvPr>
          <p:cNvSpPr txBox="1"/>
          <p:nvPr/>
        </p:nvSpPr>
        <p:spPr>
          <a:xfrm>
            <a:off x="470137" y="2573283"/>
            <a:ext cx="4580165" cy="352474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s-ES" sz="1400" b="1" dirty="0">
                <a:effectLst/>
                <a:ea typeface="Times New Roman" panose="02020603050405020304" pitchFamily="18" charset="0"/>
                <a:cs typeface="Times New Roman" panose="02020603050405020304" pitchFamily="18" charset="0"/>
              </a:rPr>
              <a:t>Equipos operativos en obra:</a:t>
            </a:r>
            <a:endParaRPr lang="es-AR" sz="1400" b="1" dirty="0">
              <a:effectLst/>
              <a:ea typeface="Times New Roman" panose="02020603050405020304" pitchFamily="18" charset="0"/>
            </a:endParaRPr>
          </a:p>
          <a:p>
            <a:pPr marL="342900" lvl="0" indent="-342900" algn="just">
              <a:lnSpc>
                <a:spcPct val="107000"/>
              </a:lnSpc>
              <a:buFont typeface="Symbol" panose="05050102010706020507" pitchFamily="18" charset="2"/>
              <a:buChar char=""/>
            </a:pPr>
            <a:r>
              <a:rPr lang="es-AR" sz="1400" dirty="0">
                <a:effectLst/>
                <a:ea typeface="Times New Roman" panose="02020603050405020304" pitchFamily="18" charset="0"/>
                <a:cs typeface="Times New Roman" panose="02020603050405020304" pitchFamily="18" charset="0"/>
              </a:rPr>
              <a:t>Excavadora sobre orugas Volvo b210lc</a:t>
            </a:r>
          </a:p>
          <a:p>
            <a:pPr marL="342900" lvl="0" indent="-342900" algn="just">
              <a:lnSpc>
                <a:spcPct val="107000"/>
              </a:lnSpc>
              <a:buFont typeface="Symbol" panose="05050102010706020507" pitchFamily="18" charset="2"/>
              <a:buChar char=""/>
            </a:pPr>
            <a:r>
              <a:rPr lang="es-AR" sz="1400" dirty="0">
                <a:ea typeface="Times New Roman" panose="02020603050405020304" pitchFamily="18" charset="0"/>
                <a:cs typeface="Times New Roman" panose="02020603050405020304" pitchFamily="18" charset="0"/>
              </a:rPr>
              <a:t>E</a:t>
            </a:r>
            <a:r>
              <a:rPr lang="es-AR" sz="1400" dirty="0">
                <a:effectLst/>
                <a:ea typeface="Times New Roman" panose="02020603050405020304" pitchFamily="18" charset="0"/>
                <a:cs typeface="Times New Roman" panose="02020603050405020304" pitchFamily="18" charset="0"/>
              </a:rPr>
              <a:t>xcavadora sobre orugas Volvo ec210d</a:t>
            </a:r>
          </a:p>
          <a:p>
            <a:pPr marL="342900" lvl="0" indent="-342900" algn="just">
              <a:lnSpc>
                <a:spcPct val="107000"/>
              </a:lnSpc>
              <a:buFont typeface="Symbol" panose="05050102010706020507" pitchFamily="18" charset="2"/>
              <a:buChar char=""/>
            </a:pPr>
            <a:r>
              <a:rPr lang="es-AR" sz="1400" dirty="0">
                <a:ea typeface="Times New Roman" panose="02020603050405020304" pitchFamily="18" charset="0"/>
                <a:cs typeface="Times New Roman" panose="02020603050405020304" pitchFamily="18" charset="0"/>
              </a:rPr>
              <a:t>E</a:t>
            </a:r>
            <a:r>
              <a:rPr lang="es-AR" sz="1400" dirty="0">
                <a:effectLst/>
                <a:ea typeface="Times New Roman" panose="02020603050405020304" pitchFamily="18" charset="0"/>
                <a:cs typeface="Times New Roman" panose="02020603050405020304" pitchFamily="18" charset="0"/>
              </a:rPr>
              <a:t>xcavadora sobre orugas </a:t>
            </a:r>
            <a:r>
              <a:rPr lang="es-AR" sz="1400" dirty="0">
                <a:ea typeface="Times New Roman" panose="02020603050405020304" pitchFamily="18" charset="0"/>
                <a:cs typeface="Times New Roman" panose="02020603050405020304" pitchFamily="18" charset="0"/>
              </a:rPr>
              <a:t>D</a:t>
            </a:r>
            <a:r>
              <a:rPr lang="es-AR" sz="1400" dirty="0">
                <a:effectLst/>
                <a:ea typeface="Times New Roman" panose="02020603050405020304" pitchFamily="18" charset="0"/>
                <a:cs typeface="Times New Roman" panose="02020603050405020304" pitchFamily="18" charset="0"/>
              </a:rPr>
              <a:t>oosan 140</a:t>
            </a:r>
          </a:p>
          <a:p>
            <a:pPr marL="342900" lvl="0" indent="-342900" algn="just">
              <a:lnSpc>
                <a:spcPct val="107000"/>
              </a:lnSpc>
              <a:buFont typeface="Symbol" panose="05050102010706020507" pitchFamily="18" charset="2"/>
              <a:buChar char=""/>
            </a:pPr>
            <a:r>
              <a:rPr lang="es-AR" sz="1400" dirty="0">
                <a:ea typeface="Times New Roman" panose="02020603050405020304" pitchFamily="18" charset="0"/>
                <a:cs typeface="Times New Roman" panose="02020603050405020304" pitchFamily="18" charset="0"/>
              </a:rPr>
              <a:t>M</a:t>
            </a:r>
            <a:r>
              <a:rPr lang="es-AR" sz="1400" dirty="0">
                <a:effectLst/>
                <a:ea typeface="Times New Roman" panose="02020603050405020304" pitchFamily="18" charset="0"/>
                <a:cs typeface="Times New Roman" panose="02020603050405020304" pitchFamily="18" charset="0"/>
              </a:rPr>
              <a:t>otoniveladora </a:t>
            </a:r>
            <a:r>
              <a:rPr lang="es-AR" sz="1400" dirty="0">
                <a:ea typeface="Times New Roman" panose="02020603050405020304" pitchFamily="18" charset="0"/>
                <a:cs typeface="Times New Roman" panose="02020603050405020304" pitchFamily="18" charset="0"/>
              </a:rPr>
              <a:t>CAT</a:t>
            </a:r>
            <a:r>
              <a:rPr lang="es-AR" sz="1400" dirty="0">
                <a:effectLst/>
                <a:ea typeface="Times New Roman" panose="02020603050405020304" pitchFamily="18" charset="0"/>
                <a:cs typeface="Times New Roman" panose="02020603050405020304" pitchFamily="18" charset="0"/>
              </a:rPr>
              <a:t> 140 k</a:t>
            </a:r>
          </a:p>
          <a:p>
            <a:pPr marL="342900" lvl="0" indent="-342900" algn="just">
              <a:lnSpc>
                <a:spcPct val="107000"/>
              </a:lnSpc>
              <a:buFont typeface="Symbol" panose="05050102010706020507" pitchFamily="18" charset="2"/>
              <a:buChar char=""/>
            </a:pPr>
            <a:r>
              <a:rPr lang="es-AR" sz="1400" dirty="0">
                <a:ea typeface="Times New Roman" panose="02020603050405020304" pitchFamily="18" charset="0"/>
                <a:cs typeface="Times New Roman" panose="02020603050405020304" pitchFamily="18" charset="0"/>
              </a:rPr>
              <a:t>M</a:t>
            </a:r>
            <a:r>
              <a:rPr lang="es-AR" sz="1400" dirty="0">
                <a:effectLst/>
                <a:ea typeface="Times New Roman" panose="02020603050405020304" pitchFamily="18" charset="0"/>
                <a:cs typeface="Times New Roman" panose="02020603050405020304" pitchFamily="18" charset="0"/>
              </a:rPr>
              <a:t>otoniveladora </a:t>
            </a:r>
            <a:r>
              <a:rPr lang="es-AR" sz="1400" dirty="0">
                <a:ea typeface="Times New Roman" panose="02020603050405020304" pitchFamily="18" charset="0"/>
                <a:cs typeface="Times New Roman" panose="02020603050405020304" pitchFamily="18" charset="0"/>
              </a:rPr>
              <a:t>G</a:t>
            </a:r>
            <a:r>
              <a:rPr lang="es-AR" sz="1400" dirty="0">
                <a:effectLst/>
                <a:ea typeface="Times New Roman" panose="02020603050405020304" pitchFamily="18" charset="0"/>
                <a:cs typeface="Times New Roman" panose="02020603050405020304" pitchFamily="18" charset="0"/>
              </a:rPr>
              <a:t>alion 850</a:t>
            </a:r>
          </a:p>
          <a:p>
            <a:pPr marL="342900" lvl="0" indent="-342900" algn="just">
              <a:lnSpc>
                <a:spcPct val="107000"/>
              </a:lnSpc>
              <a:buFont typeface="Symbol" panose="05050102010706020507" pitchFamily="18" charset="2"/>
              <a:buChar char=""/>
            </a:pPr>
            <a:r>
              <a:rPr lang="es-AR" sz="1400" dirty="0">
                <a:ea typeface="Times New Roman" panose="02020603050405020304" pitchFamily="18" charset="0"/>
                <a:cs typeface="Times New Roman" panose="02020603050405020304" pitchFamily="18" charset="0"/>
              </a:rPr>
              <a:t>M</a:t>
            </a:r>
            <a:r>
              <a:rPr lang="es-AR" sz="1400" dirty="0">
                <a:effectLst/>
                <a:ea typeface="Times New Roman" panose="02020603050405020304" pitchFamily="18" charset="0"/>
                <a:cs typeface="Times New Roman" panose="02020603050405020304" pitchFamily="18" charset="0"/>
              </a:rPr>
              <a:t>otoniveladora </a:t>
            </a:r>
            <a:r>
              <a:rPr lang="es-AR" sz="1400" dirty="0">
                <a:ea typeface="Times New Roman" panose="02020603050405020304" pitchFamily="18" charset="0"/>
                <a:cs typeface="Times New Roman" panose="02020603050405020304" pitchFamily="18" charset="0"/>
              </a:rPr>
              <a:t>K</a:t>
            </a:r>
            <a:r>
              <a:rPr lang="es-AR" sz="1400" dirty="0">
                <a:effectLst/>
                <a:ea typeface="Times New Roman" panose="02020603050405020304" pitchFamily="18" charset="0"/>
                <a:cs typeface="Times New Roman" panose="02020603050405020304" pitchFamily="18" charset="0"/>
              </a:rPr>
              <a:t>omatsu gd 623 a</a:t>
            </a:r>
          </a:p>
          <a:p>
            <a:pPr marL="342900" lvl="0" indent="-342900" algn="just">
              <a:lnSpc>
                <a:spcPct val="107000"/>
              </a:lnSpc>
              <a:buFont typeface="Symbol" panose="05050102010706020507" pitchFamily="18" charset="2"/>
              <a:buChar char=""/>
            </a:pPr>
            <a:r>
              <a:rPr lang="es-AR" sz="1400" dirty="0">
                <a:ea typeface="Times New Roman" panose="02020603050405020304" pitchFamily="18" charset="0"/>
                <a:cs typeface="Times New Roman" panose="02020603050405020304" pitchFamily="18" charset="0"/>
              </a:rPr>
              <a:t>R</a:t>
            </a:r>
            <a:r>
              <a:rPr lang="es-AR" sz="1400" dirty="0">
                <a:effectLst/>
                <a:ea typeface="Times New Roman" panose="02020603050405020304" pitchFamily="18" charset="0"/>
                <a:cs typeface="Times New Roman" panose="02020603050405020304" pitchFamily="18" charset="0"/>
              </a:rPr>
              <a:t>etropala CAT 416 e</a:t>
            </a:r>
          </a:p>
          <a:p>
            <a:pPr marL="342900" lvl="0" indent="-342900" algn="just">
              <a:lnSpc>
                <a:spcPct val="107000"/>
              </a:lnSpc>
              <a:buFont typeface="Symbol" panose="05050102010706020507" pitchFamily="18" charset="2"/>
              <a:buChar char=""/>
            </a:pPr>
            <a:r>
              <a:rPr lang="es-AR" sz="1400" dirty="0">
                <a:ea typeface="Times New Roman" panose="02020603050405020304" pitchFamily="18" charset="0"/>
                <a:cs typeface="Times New Roman" panose="02020603050405020304" pitchFamily="18" charset="0"/>
              </a:rPr>
              <a:t>R</a:t>
            </a:r>
            <a:r>
              <a:rPr lang="es-AR" sz="1400" dirty="0">
                <a:effectLst/>
                <a:ea typeface="Times New Roman" panose="02020603050405020304" pitchFamily="18" charset="0"/>
                <a:cs typeface="Times New Roman" panose="02020603050405020304" pitchFamily="18" charset="0"/>
              </a:rPr>
              <a:t>etropala Volvo bl60</a:t>
            </a:r>
          </a:p>
          <a:p>
            <a:pPr marL="342900" lvl="0" indent="-342900" algn="just">
              <a:lnSpc>
                <a:spcPct val="107000"/>
              </a:lnSpc>
              <a:buFont typeface="Symbol" panose="05050102010706020507" pitchFamily="18" charset="2"/>
              <a:buChar char=""/>
            </a:pPr>
            <a:r>
              <a:rPr lang="es-AR" sz="1400" dirty="0">
                <a:ea typeface="Times New Roman" panose="02020603050405020304" pitchFamily="18" charset="0"/>
                <a:cs typeface="Times New Roman" panose="02020603050405020304" pitchFamily="18" charset="0"/>
              </a:rPr>
              <a:t>R</a:t>
            </a:r>
            <a:r>
              <a:rPr lang="es-AR" sz="1400" dirty="0">
                <a:effectLst/>
                <a:ea typeface="Times New Roman" panose="02020603050405020304" pitchFamily="18" charset="0"/>
                <a:cs typeface="Times New Roman" panose="02020603050405020304" pitchFamily="18" charset="0"/>
              </a:rPr>
              <a:t>etropala </a:t>
            </a:r>
            <a:r>
              <a:rPr lang="es-AR" sz="1400" dirty="0">
                <a:ea typeface="Times New Roman" panose="02020603050405020304" pitchFamily="18" charset="0"/>
                <a:cs typeface="Times New Roman" panose="02020603050405020304" pitchFamily="18" charset="0"/>
              </a:rPr>
              <a:t>SDLG</a:t>
            </a:r>
            <a:r>
              <a:rPr lang="es-AR" sz="1400" dirty="0">
                <a:effectLst/>
                <a:ea typeface="Times New Roman" panose="02020603050405020304" pitchFamily="18" charset="0"/>
                <a:cs typeface="Times New Roman" panose="02020603050405020304" pitchFamily="18" charset="0"/>
              </a:rPr>
              <a:t> 876</a:t>
            </a:r>
          </a:p>
          <a:p>
            <a:pPr marL="342900" lvl="0" indent="-342900" algn="just">
              <a:lnSpc>
                <a:spcPct val="107000"/>
              </a:lnSpc>
              <a:buFont typeface="Symbol" panose="05050102010706020507" pitchFamily="18" charset="2"/>
              <a:buChar char=""/>
            </a:pPr>
            <a:r>
              <a:rPr lang="es-AR" sz="1400" dirty="0">
                <a:ea typeface="Times New Roman" panose="02020603050405020304" pitchFamily="18" charset="0"/>
                <a:cs typeface="Times New Roman" panose="02020603050405020304" pitchFamily="18" charset="0"/>
              </a:rPr>
              <a:t>M</a:t>
            </a:r>
            <a:r>
              <a:rPr lang="es-AR" sz="1400" dirty="0">
                <a:effectLst/>
                <a:ea typeface="Times New Roman" panose="02020603050405020304" pitchFamily="18" charset="0"/>
                <a:cs typeface="Times New Roman" panose="02020603050405020304" pitchFamily="18" charset="0"/>
              </a:rPr>
              <a:t>inicargadora case 175 sr</a:t>
            </a:r>
          </a:p>
          <a:p>
            <a:pPr marL="342900" lvl="0" indent="-342900" algn="just">
              <a:lnSpc>
                <a:spcPct val="107000"/>
              </a:lnSpc>
              <a:buFont typeface="Symbol" panose="05050102010706020507" pitchFamily="18" charset="2"/>
              <a:buChar char=""/>
            </a:pPr>
            <a:r>
              <a:rPr lang="es-AR" sz="1400" dirty="0">
                <a:ea typeface="Times New Roman" panose="02020603050405020304" pitchFamily="18" charset="0"/>
                <a:cs typeface="Times New Roman" panose="02020603050405020304" pitchFamily="18" charset="0"/>
              </a:rPr>
              <a:t>C</a:t>
            </a:r>
            <a:r>
              <a:rPr lang="es-AR" sz="1400" dirty="0">
                <a:effectLst/>
                <a:ea typeface="Times New Roman" panose="02020603050405020304" pitchFamily="18" charset="0"/>
                <a:cs typeface="Times New Roman" panose="02020603050405020304" pitchFamily="18" charset="0"/>
              </a:rPr>
              <a:t>ompactador </a:t>
            </a:r>
            <a:r>
              <a:rPr lang="es-AR" sz="1400" dirty="0">
                <a:ea typeface="Times New Roman" panose="02020603050405020304" pitchFamily="18" charset="0"/>
                <a:cs typeface="Times New Roman" panose="02020603050405020304" pitchFamily="18" charset="0"/>
              </a:rPr>
              <a:t>D</a:t>
            </a:r>
            <a:r>
              <a:rPr lang="es-AR" sz="1400" dirty="0">
                <a:effectLst/>
                <a:ea typeface="Times New Roman" panose="02020603050405020304" pitchFamily="18" charset="0"/>
                <a:cs typeface="Times New Roman" panose="02020603050405020304" pitchFamily="18" charset="0"/>
              </a:rPr>
              <a:t>ynapac ca250</a:t>
            </a:r>
          </a:p>
          <a:p>
            <a:pPr marL="342900" lvl="0" indent="-342900" algn="just">
              <a:lnSpc>
                <a:spcPct val="107000"/>
              </a:lnSpc>
              <a:buFont typeface="Symbol" panose="05050102010706020507" pitchFamily="18" charset="2"/>
              <a:buChar char=""/>
            </a:pPr>
            <a:r>
              <a:rPr lang="es-AR" sz="1400" dirty="0">
                <a:ea typeface="Times New Roman" panose="02020603050405020304" pitchFamily="18" charset="0"/>
                <a:cs typeface="Times New Roman" panose="02020603050405020304" pitchFamily="18" charset="0"/>
              </a:rPr>
              <a:t>C</a:t>
            </a:r>
            <a:r>
              <a:rPr lang="es-AR" sz="1400" dirty="0">
                <a:effectLst/>
                <a:ea typeface="Times New Roman" panose="02020603050405020304" pitchFamily="18" charset="0"/>
                <a:cs typeface="Times New Roman" panose="02020603050405020304" pitchFamily="18" charset="0"/>
              </a:rPr>
              <a:t>ompactador CAT 533 cs</a:t>
            </a:r>
          </a:p>
          <a:p>
            <a:pPr marL="342900" lvl="0" indent="-342900" algn="just">
              <a:lnSpc>
                <a:spcPct val="107000"/>
              </a:lnSpc>
              <a:buFont typeface="Symbol" panose="05050102010706020507" pitchFamily="18" charset="2"/>
              <a:buChar char=""/>
            </a:pPr>
            <a:r>
              <a:rPr lang="es-AR" sz="1400" dirty="0">
                <a:ea typeface="Times New Roman" panose="02020603050405020304" pitchFamily="18" charset="0"/>
                <a:cs typeface="Times New Roman" panose="02020603050405020304" pitchFamily="18" charset="0"/>
              </a:rPr>
              <a:t>T</a:t>
            </a:r>
            <a:r>
              <a:rPr lang="es-AR" sz="1400" dirty="0">
                <a:effectLst/>
                <a:ea typeface="Times New Roman" panose="02020603050405020304" pitchFamily="18" charset="0"/>
                <a:cs typeface="Times New Roman" panose="02020603050405020304" pitchFamily="18" charset="0"/>
              </a:rPr>
              <a:t>ractor </a:t>
            </a:r>
            <a:r>
              <a:rPr lang="es-AR" sz="1400" dirty="0">
                <a:ea typeface="Times New Roman" panose="02020603050405020304" pitchFamily="18" charset="0"/>
                <a:cs typeface="Times New Roman" panose="02020603050405020304" pitchFamily="18" charset="0"/>
              </a:rPr>
              <a:t>M</a:t>
            </a:r>
            <a:r>
              <a:rPr lang="es-AR" sz="1400" dirty="0">
                <a:effectLst/>
                <a:ea typeface="Times New Roman" panose="02020603050405020304" pitchFamily="18" charset="0"/>
                <a:cs typeface="Times New Roman" panose="02020603050405020304" pitchFamily="18" charset="0"/>
              </a:rPr>
              <a:t>assey </a:t>
            </a:r>
            <a:r>
              <a:rPr lang="es-AR" sz="1400" dirty="0">
                <a:ea typeface="Times New Roman" panose="02020603050405020304" pitchFamily="18" charset="0"/>
                <a:cs typeface="Times New Roman" panose="02020603050405020304" pitchFamily="18" charset="0"/>
              </a:rPr>
              <a:t>F</a:t>
            </a:r>
            <a:r>
              <a:rPr lang="es-AR" sz="1400" dirty="0">
                <a:effectLst/>
                <a:ea typeface="Times New Roman" panose="02020603050405020304" pitchFamily="18" charset="0"/>
                <a:cs typeface="Times New Roman" panose="02020603050405020304" pitchFamily="18" charset="0"/>
              </a:rPr>
              <a:t>erguson 1615l</a:t>
            </a:r>
          </a:p>
          <a:p>
            <a:pPr marL="342900" lvl="0" indent="-342900" algn="just">
              <a:lnSpc>
                <a:spcPct val="107000"/>
              </a:lnSpc>
              <a:buFont typeface="Symbol" panose="05050102010706020507" pitchFamily="18" charset="2"/>
              <a:buChar char=""/>
            </a:pPr>
            <a:r>
              <a:rPr lang="es-AR" sz="1400" dirty="0">
                <a:ea typeface="Times New Roman" panose="02020603050405020304" pitchFamily="18" charset="0"/>
                <a:cs typeface="Times New Roman" panose="02020603050405020304" pitchFamily="18" charset="0"/>
              </a:rPr>
              <a:t>C</a:t>
            </a:r>
            <a:r>
              <a:rPr lang="es-AR" sz="1400" dirty="0">
                <a:effectLst/>
                <a:ea typeface="Times New Roman" panose="02020603050405020304" pitchFamily="18" charset="0"/>
                <a:cs typeface="Times New Roman" panose="02020603050405020304" pitchFamily="18" charset="0"/>
              </a:rPr>
              <a:t>amión doble diferencial.</a:t>
            </a:r>
          </a:p>
        </p:txBody>
      </p:sp>
      <p:pic>
        <p:nvPicPr>
          <p:cNvPr id="17" name="Imagen 16" descr="Logotipo, nombre de la empresa&#10;&#10;Descripción generada automáticamente">
            <a:extLst>
              <a:ext uri="{FF2B5EF4-FFF2-40B4-BE49-F238E27FC236}">
                <a16:creationId xmlns:a16="http://schemas.microsoft.com/office/drawing/2014/main" id="{4A82DCA3-B7DA-4254-9D23-FB10835B5BC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4987" b="9526"/>
          <a:stretch/>
        </p:blipFill>
        <p:spPr>
          <a:xfrm>
            <a:off x="749802" y="450574"/>
            <a:ext cx="3355698" cy="1890297"/>
          </a:xfrm>
          <a:prstGeom prst="rect">
            <a:avLst/>
          </a:prstGeom>
        </p:spPr>
      </p:pic>
      <p:sp>
        <p:nvSpPr>
          <p:cNvPr id="18" name="CuadroTexto 17">
            <a:extLst>
              <a:ext uri="{FF2B5EF4-FFF2-40B4-BE49-F238E27FC236}">
                <a16:creationId xmlns:a16="http://schemas.microsoft.com/office/drawing/2014/main" id="{2F738978-8EAF-AADF-5F99-A39268E7F265}"/>
              </a:ext>
            </a:extLst>
          </p:cNvPr>
          <p:cNvSpPr txBox="1"/>
          <p:nvPr/>
        </p:nvSpPr>
        <p:spPr>
          <a:xfrm>
            <a:off x="4332048" y="356148"/>
            <a:ext cx="7465331" cy="2046714"/>
          </a:xfrm>
          <a:prstGeom prst="rect">
            <a:avLst/>
          </a:prstGeom>
          <a:noFill/>
        </p:spPr>
        <p:txBody>
          <a:bodyPr wrap="square">
            <a:spAutoFit/>
          </a:bodyPr>
          <a:lstStyle/>
          <a:p>
            <a:pPr algn="just">
              <a:spcAft>
                <a:spcPts val="300"/>
              </a:spcAft>
            </a:pPr>
            <a:r>
              <a:rPr lang="es-AR" sz="1400" b="1" dirty="0">
                <a:effectLst/>
                <a:latin typeface="Calibri" panose="020F0502020204030204" pitchFamily="34" charset="0"/>
                <a:ea typeface="Times New Roman" panose="02020603050405020304" pitchFamily="18" charset="0"/>
                <a:cs typeface="Times New Roman" panose="02020603050405020304" pitchFamily="18" charset="0"/>
              </a:rPr>
              <a:t>INSTALMEC:</a:t>
            </a:r>
            <a:r>
              <a:rPr lang="es-AR" sz="1400" dirty="0">
                <a:effectLst/>
                <a:latin typeface="Calibri" panose="020F0502020204030204" pitchFamily="34" charset="0"/>
                <a:ea typeface="Times New Roman" panose="02020603050405020304" pitchFamily="18" charset="0"/>
                <a:cs typeface="Times New Roman" panose="02020603050405020304" pitchFamily="18" charset="0"/>
              </a:rPr>
              <a:t> Red de Gas. </a:t>
            </a:r>
          </a:p>
          <a:p>
            <a:pPr algn="just">
              <a:spcAft>
                <a:spcPts val="300"/>
              </a:spcAft>
            </a:pPr>
            <a:r>
              <a:rPr lang="es-AR" sz="1400" dirty="0">
                <a:effectLst/>
                <a:latin typeface="Calibri" panose="020F0502020204030204" pitchFamily="34" charset="0"/>
                <a:ea typeface="Times New Roman" panose="02020603050405020304" pitchFamily="18" charset="0"/>
                <a:cs typeface="Times New Roman" panose="02020603050405020304" pitchFamily="18" charset="0"/>
              </a:rPr>
              <a:t>Obras en curso: acometidas a pilares de medición.</a:t>
            </a:r>
          </a:p>
          <a:p>
            <a:pPr algn="just">
              <a:spcAft>
                <a:spcPts val="300"/>
              </a:spcAft>
            </a:pPr>
            <a:r>
              <a:rPr lang="es-AR" sz="1400" dirty="0">
                <a:effectLst/>
                <a:latin typeface="Calibri" panose="020F0502020204030204" pitchFamily="34" charset="0"/>
                <a:ea typeface="Times New Roman" panose="02020603050405020304" pitchFamily="18" charset="0"/>
                <a:cs typeface="Times New Roman" panose="02020603050405020304" pitchFamily="18" charset="0"/>
              </a:rPr>
              <a:t>Obras por comenzar: tendido externo e interno de cañerías de red. Instalación de gas sector social.</a:t>
            </a:r>
          </a:p>
          <a:p>
            <a:pPr algn="just">
              <a:spcAft>
                <a:spcPts val="300"/>
              </a:spcAft>
            </a:pPr>
            <a:r>
              <a:rPr lang="es-AR" sz="1400" b="1" dirty="0">
                <a:effectLst/>
                <a:latin typeface="Calibri" panose="020F0502020204030204" pitchFamily="34" charset="0"/>
                <a:ea typeface="Times New Roman" panose="02020603050405020304" pitchFamily="18" charset="0"/>
                <a:cs typeface="Times New Roman" panose="02020603050405020304" pitchFamily="18" charset="0"/>
              </a:rPr>
              <a:t>CONCRETUS SA:</a:t>
            </a:r>
            <a:r>
              <a:rPr lang="es-AR" sz="1400" dirty="0">
                <a:effectLst/>
                <a:latin typeface="Calibri" panose="020F0502020204030204" pitchFamily="34" charset="0"/>
                <a:ea typeface="Times New Roman" panose="02020603050405020304" pitchFamily="18" charset="0"/>
                <a:cs typeface="Times New Roman" panose="02020603050405020304" pitchFamily="18" charset="0"/>
              </a:rPr>
              <a:t>  </a:t>
            </a:r>
          </a:p>
          <a:p>
            <a:pPr algn="just">
              <a:spcAft>
                <a:spcPts val="300"/>
              </a:spcAft>
            </a:pPr>
            <a:r>
              <a:rPr lang="es-AR" sz="1400" dirty="0">
                <a:effectLst/>
                <a:latin typeface="Calibri" panose="020F0502020204030204" pitchFamily="34" charset="0"/>
                <a:ea typeface="Times New Roman" panose="02020603050405020304" pitchFamily="18" charset="0"/>
                <a:cs typeface="Times New Roman" panose="02020603050405020304" pitchFamily="18" charset="0"/>
              </a:rPr>
              <a:t>Obras en curso: provisión de tierra para relleno de lotes. Provisión y colocación de  pavimento intertrabado de hormigón.</a:t>
            </a:r>
          </a:p>
          <a:p>
            <a:pPr algn="just">
              <a:spcAft>
                <a:spcPts val="300"/>
              </a:spcAft>
            </a:pPr>
            <a:r>
              <a:rPr lang="es-AR" sz="1400" b="1" dirty="0">
                <a:effectLst/>
                <a:latin typeface="Calibri" panose="020F0502020204030204" pitchFamily="34" charset="0"/>
                <a:ea typeface="Times New Roman" panose="02020603050405020304" pitchFamily="18" charset="0"/>
                <a:cs typeface="Times New Roman" panose="02020603050405020304" pitchFamily="18" charset="0"/>
              </a:rPr>
              <a:t>GUEMES CONSTRUCCIONES SA:</a:t>
            </a:r>
            <a:r>
              <a:rPr lang="es-AR" sz="1400" dirty="0">
                <a:effectLst/>
                <a:latin typeface="Calibri" panose="020F0502020204030204" pitchFamily="34" charset="0"/>
                <a:ea typeface="Times New Roman" panose="02020603050405020304" pitchFamily="18" charset="0"/>
                <a:cs typeface="Times New Roman" panose="02020603050405020304" pitchFamily="18" charset="0"/>
              </a:rPr>
              <a:t> </a:t>
            </a:r>
          </a:p>
          <a:p>
            <a:pPr algn="just">
              <a:spcAft>
                <a:spcPts val="300"/>
              </a:spcAft>
            </a:pPr>
            <a:r>
              <a:rPr lang="es-AR" sz="1400" dirty="0">
                <a:effectLst/>
                <a:latin typeface="Calibri" panose="020F0502020204030204" pitchFamily="34" charset="0"/>
                <a:ea typeface="Times New Roman" panose="02020603050405020304" pitchFamily="18" charset="0"/>
                <a:cs typeface="Times New Roman" panose="02020603050405020304" pitchFamily="18" charset="0"/>
              </a:rPr>
              <a:t>Obras en curso: obra civil, instalación </a:t>
            </a:r>
            <a:r>
              <a:rPr lang="es-AR" sz="1400" dirty="0">
                <a:latin typeface="Calibri" panose="020F0502020204030204" pitchFamily="34" charset="0"/>
                <a:ea typeface="Times New Roman" panose="02020603050405020304" pitchFamily="18" charset="0"/>
                <a:cs typeface="Times New Roman" panose="02020603050405020304" pitchFamily="18" charset="0"/>
              </a:rPr>
              <a:t>s</a:t>
            </a:r>
            <a:r>
              <a:rPr lang="es-AR" sz="1400" dirty="0">
                <a:effectLst/>
                <a:latin typeface="Calibri" panose="020F0502020204030204" pitchFamily="34" charset="0"/>
                <a:ea typeface="Times New Roman" panose="02020603050405020304" pitchFamily="18" charset="0"/>
                <a:cs typeface="Times New Roman" panose="02020603050405020304" pitchFamily="18" charset="0"/>
              </a:rPr>
              <a:t>anitaria y eléctrica de edificios sector social.</a:t>
            </a:r>
            <a:endParaRPr lang="es-AR"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Imagen 3" descr="Imagen que contiene exterior, pasto, edificio, caminando&#10;&#10;Descripción generada automáticamente">
            <a:extLst>
              <a:ext uri="{FF2B5EF4-FFF2-40B4-BE49-F238E27FC236}">
                <a16:creationId xmlns:a16="http://schemas.microsoft.com/office/drawing/2014/main" id="{3C0DED2B-5D53-ECED-2A0C-3814C955E5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8828" y="2499088"/>
            <a:ext cx="7458551" cy="3701427"/>
          </a:xfrm>
          <a:prstGeom prst="rect">
            <a:avLst/>
          </a:prstGeom>
        </p:spPr>
      </p:pic>
    </p:spTree>
    <p:extLst>
      <p:ext uri="{BB962C8B-B14F-4D97-AF65-F5344CB8AC3E}">
        <p14:creationId xmlns:p14="http://schemas.microsoft.com/office/powerpoint/2010/main" val="3201026773"/>
      </p:ext>
    </p:extLst>
  </p:cSld>
  <p:clrMapOvr>
    <a:masterClrMapping/>
  </p:clrMapOvr>
</p:sld>
</file>

<file path=ppt/theme/theme1.xml><?xml version="1.0" encoding="utf-8"?>
<a:theme xmlns:a="http://schemas.openxmlformats.org/drawingml/2006/main" name="Tema de Office">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1601</TotalTime>
  <Words>508</Words>
  <Application>Microsoft Office PowerPoint</Application>
  <PresentationFormat>Panorámica</PresentationFormat>
  <Paragraphs>51</Paragraphs>
  <Slides>6</Slides>
  <Notes>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Arial</vt:lpstr>
      <vt:lpstr>Calibri</vt:lpstr>
      <vt:lpstr>Calibri Light</vt:lpstr>
      <vt:lpstr>Symbol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Erika Leydenz</dc:creator>
  <cp:lastModifiedBy>Erika Leydenz</cp:lastModifiedBy>
  <cp:revision>17</cp:revision>
  <dcterms:created xsi:type="dcterms:W3CDTF">2021-11-16T19:42:40Z</dcterms:created>
  <dcterms:modified xsi:type="dcterms:W3CDTF">2022-07-13T13:08:58Z</dcterms:modified>
</cp:coreProperties>
</file>